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 id="2147483670"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314" r:id="rId27"/>
    <p:sldId id="277" r:id="rId28"/>
    <p:sldId id="278" r:id="rId29"/>
    <p:sldId id="279" r:id="rId30"/>
    <p:sldId id="280" r:id="rId31"/>
    <p:sldId id="313"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9144000" cy="6858000" type="screen4x3"/>
  <p:notesSz cx="7315200" cy="9601200"/>
  <p:embeddedFontLst>
    <p:embeddedFont>
      <p:font typeface="Arimo"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Lustria" panose="020B0604020202020204" charset="0"/>
      <p:regular r:id="rId74"/>
    </p:embeddedFont>
    <p:embeddedFont>
      <p:font typeface="Open Sans" panose="020B0606030504020204" pitchFamily="34" charset="0"/>
      <p:regular r:id="rId75"/>
      <p:bold r:id="rId76"/>
      <p:italic r:id="rId77"/>
      <p:boldItalic r:id="rId78"/>
    </p:embeddedFont>
    <p:embeddedFont>
      <p:font typeface="Open Sans SemiBold" panose="020B0706030804020204" pitchFamily="34" charset="0"/>
      <p:regular r:id="rId79"/>
      <p:bold r:id="rId80"/>
      <p:italic r:id="rId81"/>
      <p:boldItalic r:id="rId82"/>
    </p:embeddedFont>
    <p:embeddedFont>
      <p:font typeface="Schoolbell" panose="020B0604020202020204" charset="0"/>
      <p:regular r:id="rId83"/>
    </p:embeddedFont>
    <p:embeddedFont>
      <p:font typeface="Trebuchet MS" panose="020B060302020202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3024">
          <p15:clr>
            <a:srgbClr val="A4A3A4"/>
          </p15:clr>
        </p15:guide>
        <p15:guide id="4"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ED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50" autoAdjust="0"/>
  </p:normalViewPr>
  <p:slideViewPr>
    <p:cSldViewPr snapToGrid="0">
      <p:cViewPr varScale="1">
        <p:scale>
          <a:sx n="56" d="100"/>
          <a:sy n="56" d="100"/>
        </p:scale>
        <p:origin x="1806" y="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6.xml"/><Relationship Id="rId82" Type="http://schemas.openxmlformats.org/officeDocument/2006/relationships/font" Target="fonts/font17.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169920" cy="480060"/>
          </a:xfrm>
          <a:prstGeom prst="rect">
            <a:avLst/>
          </a:prstGeom>
          <a:noFill/>
          <a:ln>
            <a:noFill/>
          </a:ln>
        </p:spPr>
        <p:txBody>
          <a:bodyPr spcFirstLastPara="1" wrap="square" lIns="97525" tIns="48750" rIns="97525" bIns="487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9" y="1"/>
            <a:ext cx="3169920" cy="480060"/>
          </a:xfrm>
          <a:prstGeom prst="rect">
            <a:avLst/>
          </a:prstGeom>
          <a:noFill/>
          <a:ln>
            <a:noFill/>
          </a:ln>
        </p:spPr>
        <p:txBody>
          <a:bodyPr spcFirstLastPara="1" wrap="square" lIns="97525" tIns="48750" rIns="97525" bIns="487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2"/>
            <a:ext cx="5852160" cy="4320540"/>
          </a:xfrm>
          <a:prstGeom prst="rect">
            <a:avLst/>
          </a:prstGeom>
          <a:noFill/>
          <a:ln>
            <a:noFill/>
          </a:ln>
        </p:spPr>
        <p:txBody>
          <a:bodyPr spcFirstLastPara="1" wrap="square" lIns="97525" tIns="48750" rIns="97525" bIns="487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6"/>
            <a:ext cx="3169920" cy="480060"/>
          </a:xfrm>
          <a:prstGeom prst="rect">
            <a:avLst/>
          </a:prstGeom>
          <a:noFill/>
          <a:ln>
            <a:noFill/>
          </a:ln>
        </p:spPr>
        <p:txBody>
          <a:bodyPr spcFirstLastPara="1" wrap="square" lIns="97525" tIns="48750" rIns="97525" bIns="487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9" y="9119476"/>
            <a:ext cx="3169920" cy="480060"/>
          </a:xfrm>
          <a:prstGeom prst="rect">
            <a:avLst/>
          </a:prstGeom>
          <a:noFill/>
          <a:ln>
            <a:noFill/>
          </a:ln>
        </p:spPr>
        <p:txBody>
          <a:bodyPr spcFirstLastPara="1" wrap="square" lIns="97525" tIns="48750" rIns="97525" bIns="487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de115f3823_0_3: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gde115f3823_0_3: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a:t>Please keep this, this will be a placeholder to have up on the screen when you aren’t presenting.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268e7c336_0_54: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ge268e7c336_0_54: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Font typeface="Arial"/>
              <a:buNone/>
            </a:pPr>
            <a:r>
              <a:rPr lang="en-US" sz="1050" b="1" u="sng"/>
              <a:t>Speaking Notes:</a:t>
            </a:r>
            <a:endParaRPr sz="1050" b="1" u="sng"/>
          </a:p>
          <a:p>
            <a:pPr marL="0" lvl="0" indent="0" algn="l" rtl="0">
              <a:spcBef>
                <a:spcPts val="0"/>
              </a:spcBef>
              <a:spcAft>
                <a:spcPts val="0"/>
              </a:spcAft>
              <a:buClr>
                <a:schemeClr val="dk1"/>
              </a:buClr>
              <a:buFont typeface="Arial"/>
              <a:buNone/>
            </a:pPr>
            <a:r>
              <a:rPr lang="en-US" sz="1050"/>
              <a:t>We recommend that schools create a multidisciplinary risk assessment team that is based in the school or the school district. Schools should not wait until a crisis occurs to establish a risk assessment team. Many schools across the country already have established teams to respond to a wide range of situations, from suicides to meeting special education needs. The expertise and knowledge of any existing teams may be useful in developing a threat assessment team. </a:t>
            </a:r>
            <a:endParaRPr/>
          </a:p>
          <a:p>
            <a:pPr marL="0" lvl="0" indent="0" algn="l" rtl="0">
              <a:spcBef>
                <a:spcPts val="0"/>
              </a:spcBef>
              <a:spcAft>
                <a:spcPts val="0"/>
              </a:spcAft>
              <a:buClr>
                <a:schemeClr val="dk1"/>
              </a:buClr>
              <a:buFont typeface="Arial"/>
              <a:buNone/>
            </a:pPr>
            <a:endParaRPr sz="1050"/>
          </a:p>
          <a:p>
            <a:pPr marL="0" lvl="0" indent="0" algn="l" rtl="0">
              <a:spcBef>
                <a:spcPts val="0"/>
              </a:spcBef>
              <a:spcAft>
                <a:spcPts val="0"/>
              </a:spcAft>
              <a:buClr>
                <a:schemeClr val="dk1"/>
              </a:buClr>
              <a:buFont typeface="Arial"/>
              <a:buNone/>
            </a:pPr>
            <a:r>
              <a:rPr lang="en-US" sz="1050"/>
              <a:t>Team members should be trained together in the threat assessment process. Multidisciplinary training sessions provide opportunities for professionals in different systems to build relationships and to consider how to address issues before a crisis arises. Training that uses practical exercises–"what should we do if…"–can enhance threat assessment and management programs and processes.</a:t>
            </a:r>
            <a:endParaRPr/>
          </a:p>
          <a:p>
            <a:pPr marL="0" lvl="0" indent="0" algn="l" rtl="0">
              <a:spcBef>
                <a:spcPts val="0"/>
              </a:spcBef>
              <a:spcAft>
                <a:spcPts val="0"/>
              </a:spcAft>
              <a:buClr>
                <a:schemeClr val="dk1"/>
              </a:buClr>
              <a:buFont typeface="Arial"/>
              <a:buNone/>
            </a:pPr>
            <a:endParaRPr sz="1050"/>
          </a:p>
          <a:p>
            <a:pPr marL="0" lvl="0" indent="0" algn="l" rtl="0">
              <a:spcBef>
                <a:spcPts val="0"/>
              </a:spcBef>
              <a:spcAft>
                <a:spcPts val="0"/>
              </a:spcAft>
              <a:buClr>
                <a:schemeClr val="dk1"/>
              </a:buClr>
              <a:buFont typeface="Arial"/>
              <a:buNone/>
            </a:pPr>
            <a:r>
              <a:rPr lang="en-US" sz="1050"/>
              <a:t>The multidisciplinary threat assessment team’s principal responsibility is to guide the assessment and management of situations of concern. A senior school administrator should chair the team. Regular members of the team ideally should include: 1) a respected member of the school faculty or administration; 2) an investigator, such as health professional, such as a forensic psychologist, a clinical psychologist, or a school psychologist; and 4) other professionals, such as guidance counselors, teachers, coaches, and others, who may be able to contribute to the threat assessment process. In addition, the chair of the threat assessment team may wish to consider including as an ad hoc member of the team someone who knows the subject of concern in the threat assessment inquiry. This ad hoc position might be held by an individual from the school community, such as a teacher, counselor, coach, nurse, other school employee, or someone from the community who may know or have knowledge of the subject, such as a probation officer, member of the clergy, or a social service worker. If the subject of concern is being provided services under the Individuals with Disabilities in Education Act (IDEA), a representative from the team that developed or manages that subject’s Individualized Education Plan (IEP) also should be brought onto the threat assessment team as an ad hoc member for the inquiry regarding this particular subject.  Having team members from multiple disciplines can help the team identify cases of concern from a broader cross section of the school; it can help the team gather information faster and more easily, through contacts the team members already have throughout the school; it can help improve decision-making in the assessment by encouraging discussion of multiple viewpoints; and, it can help the team access multiple intervention resources and monitor subjects of concern more effectively.</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1c9a92c0d_0_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ge1c9a92c0d_0_13: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Purpose is all of the things discussed on previous slide and here, NOT the bullet points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1c9a92c0d_0_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ge1c9a92c0d_0_16: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Other topics may come up during a TA, but this tool is designed only to address threats of targeted acts of school violence. Emphasize suicide risk assessment is a separate process that must be completed by trained mental health professional who knows the proper questions to ask, resources to utilize, and can make an adequate safety plan, etc. Point out “red box” in Screen and Full Assessment that asks if a SRA needs to be completed in addition to the TA. Questions are often asked about IEP/504. Make sure to include special education representative in process to address these questions and make sure RMS works with other plans. </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4208dce6c_3_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4208dce6c_3_23: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b="1" u="sng"/>
          </a:p>
          <a:p>
            <a:pPr marL="0" lvl="0" indent="0" algn="l" rtl="0">
              <a:spcBef>
                <a:spcPts val="0"/>
              </a:spcBef>
              <a:spcAft>
                <a:spcPts val="0"/>
              </a:spcAft>
              <a:buClr>
                <a:schemeClr val="dk1"/>
              </a:buClr>
              <a:buSzPts val="1200"/>
              <a:buFont typeface="Calibri"/>
              <a:buNone/>
            </a:pPr>
            <a:r>
              <a:rPr lang="en-US"/>
              <a:t>Once the team learns of a subject of concern, the team gathers more information about the subject from various sources.  The team should think creatively about where to look for information. In this day and age, we always include an Internet search on all of the case we handle – searching for the subject’s name, the school’s name, and the names of anyone threatened or known to be targeted.</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team will then analyze the information using key questions from the US Department of Education and Secret Service threat assessment guide.  We’ll review those questions in just a minute.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team will then use their answers to the investigative questions to evaluate the subject and their situation to determine whether they pose a threat of violence or self-harm – or if they are otherwise in need of some help.</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If the team believes the subject poses a threat, the team will then develop and implement a case management plan, and then monitor the plan to see if it is working as intended.  The team will continue to monitor and follow up on the case as needed – gathering more information and re-evaluating whenever necessary.</a:t>
            </a:r>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None/>
            </a:pPr>
            <a:endParaRPr/>
          </a:p>
        </p:txBody>
      </p:sp>
      <p:sp>
        <p:nvSpPr>
          <p:cNvPr id="193" name="Google Shape;193;ge4208dce6c_3_23: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1c9a92c0d_0_22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ge1c9a92c0d_0_226: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The pathway can be applied to many different types of planned violence. Starts with a grievance, which can be almost anything, including a personal perception, meaning the grievance may not have ever actually happened. Then violent ideation around the grievance develops, such as ideas to get revenge or punish others for the grievance. Research and planning for how to carry out the violent ideation, what tools or resources may be needed, etc. Preparation includes gathering the tools, resources, materials, weapons, etc. needed for the specific plan that has been developed. Probing and breaches includes accessing the actual environment where the attack is planned, such as getting past SRO or security to get into the school building. Pathway ends with the attack itself. However, individuals can escalated or de-escalate along the pathway. Part of why we do TA is to determine where the individual is and find ways to de-escalate the specific situation.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1. Calhoun, F. S. and Weston, S. W. (2003). Contemporary Threat Management: A Practical Guide for Identifying, Assessing and Managing Individuals of Violent Intent.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Calhoun, F. S. and Weston, S. W. (2003). Contemporary Threat Management: A Practical Guide for Identifying, Assessing and Managing Individuals of Violent Intent. </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1c9a92c0d_0_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ge1c9a92c0d_0_1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400"/>
              <a:buFont typeface="Arial"/>
              <a:buNone/>
            </a:pPr>
            <a:r>
              <a:rPr lang="en-US"/>
              <a:t>Safe School Initiative is the foundation of threat assessment work conducted throughout the United States.  It is the outcome of the collaboration between the US Secret Service and the Department of Education and reveals the key findings regarding incidents of students who threatened targeted violence.</a:t>
            </a:r>
            <a:endParaRPr>
              <a:solidFill>
                <a:schemeClr val="lt1"/>
              </a:solidFil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collaboration is patterned after the Secret Service’s Exceptional Case Study Project examining the lives of individuals who have carried out or tried to carry out lethal attacks on public officials.  </a:t>
            </a:r>
            <a:endParaRPr>
              <a:solidFill>
                <a:schemeClr val="lt1"/>
              </a:solidFill>
            </a:endParaRPr>
          </a:p>
          <a:p>
            <a:pPr marL="0" lvl="0" indent="0" algn="l" rtl="0">
              <a:spcBef>
                <a:spcPts val="0"/>
              </a:spcBef>
              <a:spcAft>
                <a:spcPts val="0"/>
              </a:spcAft>
              <a:buClr>
                <a:schemeClr val="dk1"/>
              </a:buClr>
              <a:buSzPts val="1400"/>
              <a:buFont typeface="Arial"/>
              <a:buNone/>
            </a:pPr>
            <a:endParaRPr b="1" u="sng"/>
          </a:p>
          <a:p>
            <a:pPr marL="0" lvl="0" indent="0" algn="l" rtl="0">
              <a:spcBef>
                <a:spcPts val="0"/>
              </a:spcBef>
              <a:spcAft>
                <a:spcPts val="0"/>
              </a:spcAft>
              <a:buClr>
                <a:schemeClr val="dk1"/>
              </a:buClr>
              <a:buSzPts val="1400"/>
              <a:buFont typeface="Arial"/>
              <a:buNone/>
            </a:pPr>
            <a:r>
              <a:rPr lang="en-US"/>
              <a:t>All four documents are on your thumb drives and can be reviewed at your leisure, along with the most recent version of the CSSRC Essentials of School Threat Assessment resource guide.</a:t>
            </a:r>
            <a:endParaRPr>
              <a:solidFill>
                <a:schemeClr val="lt1"/>
              </a:solidFil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Key findings are themes that are consistent across many incidents of targeted school violence and have stayed consistent from the earliest studies up through the most recent (2018)</a:t>
            </a:r>
            <a:endParaRPr>
              <a:solidFill>
                <a:schemeClr val="lt1"/>
              </a:solidFill>
            </a:endParaRPr>
          </a:p>
          <a:p>
            <a:pPr marL="0" lvl="0" indent="0" algn="l" rtl="0">
              <a:spcBef>
                <a:spcPts val="0"/>
              </a:spcBef>
              <a:spcAft>
                <a:spcPts val="0"/>
              </a:spcAft>
              <a:buClr>
                <a:schemeClr val="dk1"/>
              </a:buClr>
              <a:buFont typeface="Arial"/>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 </a:t>
            </a:r>
            <a:r>
              <a:rPr lang="en-US"/>
              <a:t>None</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 </a:t>
            </a:r>
            <a:r>
              <a:rPr lang="en-US"/>
              <a:t>None</a:t>
            </a:r>
            <a:endParaRPr>
              <a:solidFill>
                <a:schemeClr val="lt1"/>
              </a:solidFill>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1c9a92c0d_0_22: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e1c9a92c0d_0_2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There is often some level of planning that goes into targeted acts of violence. FBI 2018 study found average of two weeks of planning and two weeks of preparation, such as gathering resources and weapons. That could be one day or one year. A student pushed against a locker and pulls out a pocket knife may seem reactionary and impulsive, but if the student was carrying a knife, they may have given thought to using it. </a:t>
            </a:r>
            <a:endParaRPr>
              <a:solidFill>
                <a:schemeClr val="lt1"/>
              </a:solidFill>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second key finding works two ways. The threat itself may not be direct and explicit. There are different types of threats that will be covered in detail later. We also know that there can be time between the threat and the act, so the individual may make a threat and not follow through on it for days, weeks, or months later.</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solidFill>
                <a:schemeClr val="lt1"/>
              </a:solidFill>
            </a:endParaRPr>
          </a:p>
          <a:p>
            <a:pPr marL="0" lvl="0" indent="0" algn="l" rtl="0">
              <a:spcBef>
                <a:spcPts val="0"/>
              </a:spcBef>
              <a:spcAft>
                <a:spcPts val="0"/>
              </a:spcAft>
              <a:buClr>
                <a:schemeClr val="lt1"/>
              </a:buClr>
              <a:buSzPts val="1200"/>
              <a:buFont typeface="Calibri"/>
              <a:buNone/>
            </a:pPr>
            <a:r>
              <a:rPr lang="en-US">
                <a:solidFill>
                  <a:schemeClr val="lt1"/>
                </a:solidFill>
              </a:rPr>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solidFill>
                <a:schemeClr val="lt1"/>
              </a:solidFill>
            </a:endParaRPr>
          </a:p>
          <a:p>
            <a:pPr marL="0" lvl="0" indent="0" algn="l" rtl="0">
              <a:spcBef>
                <a:spcPts val="0"/>
              </a:spcBef>
              <a:spcAft>
                <a:spcPts val="0"/>
              </a:spcAft>
              <a:buClr>
                <a:schemeClr val="dk1"/>
              </a:buClr>
              <a:buFont typeface="Arial"/>
              <a:buNone/>
            </a:pPr>
            <a:r>
              <a:rPr lang="en-US">
                <a:solidFill>
                  <a:schemeClr val="lt1"/>
                </a:solidFill>
              </a:rPr>
              <a:t>Shutterstock</a:t>
            </a:r>
            <a:endParaRPr>
              <a:solidFill>
                <a:schemeClr val="lt1"/>
              </a:solidFill>
            </a:endParaRPr>
          </a:p>
          <a:p>
            <a:pPr marL="0" lvl="0" indent="0" algn="l" rtl="0">
              <a:spcBef>
                <a:spcPts val="0"/>
              </a:spcBef>
              <a:spcAft>
                <a:spcPts val="0"/>
              </a:spcAft>
              <a:buClr>
                <a:schemeClr val="dk1"/>
              </a:buClr>
              <a:buFont typeface="Arial"/>
              <a:buNone/>
            </a:pPr>
            <a:r>
              <a:rPr lang="en-US">
                <a:solidFill>
                  <a:schemeClr val="lt1"/>
                </a:solidFill>
              </a:rPr>
              <a:t>Close up photo-real illustration of a computer keyboard with an orange, glowing question key surrounded by white question mark keys.</a:t>
            </a:r>
            <a:endParaRPr>
              <a:solidFill>
                <a:schemeClr val="lt1"/>
              </a:solidFill>
            </a:endParaRPr>
          </a:p>
          <a:p>
            <a:pPr marL="0" lvl="0" indent="0" algn="l" rtl="0">
              <a:spcBef>
                <a:spcPts val="0"/>
              </a:spcBef>
              <a:spcAft>
                <a:spcPts val="0"/>
              </a:spcAft>
              <a:buClr>
                <a:schemeClr val="dk1"/>
              </a:buClr>
              <a:buFont typeface="Arial"/>
              <a:buNone/>
            </a:pPr>
            <a:r>
              <a:rPr lang="en-US">
                <a:solidFill>
                  <a:schemeClr val="lt1"/>
                </a:solidFill>
              </a:rPr>
              <a:t>By Mark Carrel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1c9a92c0d_0_25: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ge1c9a92c0d_0_25: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There are behaviors of concern, or warning signs, that are often present. These will be covered in more detail later.</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1c9a92c0d_0_28: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ge1c9a92c0d_0_28: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lnSpc>
                <a:spcPct val="80000"/>
              </a:lnSpc>
              <a:spcBef>
                <a:spcPts val="0"/>
              </a:spcBef>
              <a:spcAft>
                <a:spcPts val="0"/>
              </a:spcAft>
              <a:buClr>
                <a:schemeClr val="dk1"/>
              </a:buClr>
              <a:buSzPts val="839"/>
              <a:buFont typeface="Calibri"/>
              <a:buNone/>
            </a:pPr>
            <a:r>
              <a:rPr lang="en-US" b="1" u="sng"/>
              <a:t>Speaking Notes:</a:t>
            </a:r>
            <a:endParaRPr/>
          </a:p>
          <a:p>
            <a:pPr marL="0" lvl="0" indent="0" algn="l" rtl="0">
              <a:lnSpc>
                <a:spcPct val="80000"/>
              </a:lnSpc>
              <a:spcBef>
                <a:spcPts val="0"/>
              </a:spcBef>
              <a:spcAft>
                <a:spcPts val="0"/>
              </a:spcAft>
              <a:buClr>
                <a:schemeClr val="dk1"/>
              </a:buClr>
              <a:buSzPts val="839"/>
              <a:buFont typeface="Calibri"/>
              <a:buNone/>
            </a:pPr>
            <a:r>
              <a:rPr lang="en-US"/>
              <a:t>As a result of the Safe School Initiative, it is known that there is no accurate or useful profile of a “school shooter.”  Research shows the students involved in school shootings from 1997 through 2000 had virtually nothing in common except that they were all male and involved in an act of targeted violence.  </a:t>
            </a:r>
            <a:endParaRPr/>
          </a:p>
          <a:p>
            <a:pPr marL="0" lvl="0" indent="0" algn="l" rtl="0">
              <a:lnSpc>
                <a:spcPct val="80000"/>
              </a:lnSpc>
              <a:spcBef>
                <a:spcPts val="0"/>
              </a:spcBef>
              <a:spcAft>
                <a:spcPts val="0"/>
              </a:spcAft>
              <a:buClr>
                <a:schemeClr val="lt1"/>
              </a:buClr>
              <a:buSzPts val="840"/>
              <a:buFont typeface="Calibri"/>
              <a:buNone/>
            </a:pPr>
            <a:endParaRPr/>
          </a:p>
          <a:p>
            <a:pPr marL="0" lvl="0" indent="0" algn="l" rtl="0">
              <a:lnSpc>
                <a:spcPct val="80000"/>
              </a:lnSpc>
              <a:spcBef>
                <a:spcPts val="0"/>
              </a:spcBef>
              <a:spcAft>
                <a:spcPts val="0"/>
              </a:spcAft>
              <a:buClr>
                <a:schemeClr val="dk1"/>
              </a:buClr>
              <a:buSzPts val="839"/>
              <a:buFont typeface="Calibri"/>
              <a:buNone/>
            </a:pPr>
            <a:r>
              <a:rPr lang="en-US"/>
              <a:t>Implications: Focus on behaviors and communications that may indicate that a student poses a threat, or is serious about acting on a threat. </a:t>
            </a:r>
            <a:endParaRPr/>
          </a:p>
          <a:p>
            <a:pPr marL="0" lvl="0" indent="0" algn="l" rtl="0">
              <a:lnSpc>
                <a:spcPct val="80000"/>
              </a:lnSpc>
              <a:spcBef>
                <a:spcPts val="0"/>
              </a:spcBef>
              <a:spcAft>
                <a:spcPts val="0"/>
              </a:spcAft>
              <a:buClr>
                <a:schemeClr val="dk1"/>
              </a:buClr>
              <a:buSzPts val="839"/>
              <a:buFont typeface="Calibri"/>
              <a:buNone/>
            </a:pPr>
            <a:r>
              <a:rPr lang="en-US"/>
              <a:t>Implication: Most students who fit profiles won't pose a risk; profiling will fail to identify students who do pose a risk of violence.</a:t>
            </a:r>
            <a:endParaRPr/>
          </a:p>
          <a:p>
            <a:pPr marL="0" lvl="0" indent="0" algn="l" rtl="0">
              <a:lnSpc>
                <a:spcPct val="80000"/>
              </a:lnSpc>
              <a:spcBef>
                <a:spcPts val="0"/>
              </a:spcBef>
              <a:spcAft>
                <a:spcPts val="0"/>
              </a:spcAft>
              <a:buClr>
                <a:schemeClr val="lt1"/>
              </a:buClr>
              <a:buSzPts val="840"/>
              <a:buFont typeface="Calibri"/>
              <a:buNone/>
            </a:pPr>
            <a:endParaRPr/>
          </a:p>
          <a:p>
            <a:pPr marL="0" lvl="0" indent="0" algn="l" rtl="0">
              <a:lnSpc>
                <a:spcPct val="80000"/>
              </a:lnSpc>
              <a:spcBef>
                <a:spcPts val="0"/>
              </a:spcBef>
              <a:spcAft>
                <a:spcPts val="0"/>
              </a:spcAft>
              <a:buClr>
                <a:schemeClr val="dk1"/>
              </a:buClr>
              <a:buSzPts val="839"/>
              <a:buFont typeface="Calibri"/>
              <a:buNone/>
            </a:pPr>
            <a:r>
              <a:rPr lang="en-US"/>
              <a:t>Profile is used here to indicate demographics, not behaviors.</a:t>
            </a:r>
            <a:endParaRPr/>
          </a:p>
          <a:p>
            <a:pPr marL="0" lvl="0" indent="0" algn="l" rtl="0">
              <a:lnSpc>
                <a:spcPct val="80000"/>
              </a:lnSpc>
              <a:spcBef>
                <a:spcPts val="0"/>
              </a:spcBef>
              <a:spcAft>
                <a:spcPts val="0"/>
              </a:spcAft>
              <a:buClr>
                <a:schemeClr val="lt1"/>
              </a:buClr>
              <a:buSzPts val="840"/>
              <a:buFont typeface="Calibri"/>
              <a:buNone/>
            </a:pPr>
            <a:endParaRPr/>
          </a:p>
          <a:p>
            <a:pPr marL="0" lvl="0" indent="0" algn="l" rtl="0">
              <a:lnSpc>
                <a:spcPct val="80000"/>
              </a:lnSpc>
              <a:spcBef>
                <a:spcPts val="0"/>
              </a:spcBef>
              <a:spcAft>
                <a:spcPts val="0"/>
              </a:spcAft>
              <a:buClr>
                <a:schemeClr val="lt1"/>
              </a:buClr>
              <a:buSzPts val="840"/>
              <a:buFont typeface="Calibri"/>
              <a:buNone/>
            </a:pPr>
            <a:endParaRPr b="1" u="sng"/>
          </a:p>
          <a:p>
            <a:pPr marL="0" lvl="0" indent="0" algn="l" rtl="0">
              <a:lnSpc>
                <a:spcPct val="80000"/>
              </a:lnSpc>
              <a:spcBef>
                <a:spcPts val="0"/>
              </a:spcBef>
              <a:spcAft>
                <a:spcPts val="0"/>
              </a:spcAft>
              <a:buClr>
                <a:schemeClr val="dk1"/>
              </a:buClr>
              <a:buSzPts val="839"/>
              <a:buFont typeface="Calibri"/>
              <a:buNone/>
            </a:pPr>
            <a:r>
              <a:rPr lang="en-US" b="1" u="sng"/>
              <a:t>Presenter Notes:</a:t>
            </a:r>
            <a:endParaRPr/>
          </a:p>
          <a:p>
            <a:pPr marL="0" lvl="0" indent="0" algn="l" rtl="0">
              <a:lnSpc>
                <a:spcPct val="80000"/>
              </a:lnSpc>
              <a:spcBef>
                <a:spcPts val="0"/>
              </a:spcBef>
              <a:spcAft>
                <a:spcPts val="0"/>
              </a:spcAft>
              <a:buClr>
                <a:schemeClr val="dk1"/>
              </a:buClr>
              <a:buSzPts val="839"/>
              <a:buFont typeface="Calibri"/>
              <a:buNone/>
            </a:pPr>
            <a:r>
              <a:rPr lang="en-US"/>
              <a:t>Targeted school violence is described as the end result of a knowable and understandable thought process, not predicted by ‘traits’ or a profile.  Many media reports tried to profile all school shooters as Trench Coat Mafia.  </a:t>
            </a:r>
            <a:endParaRPr/>
          </a:p>
          <a:p>
            <a:pPr marL="0" lvl="0" indent="0" algn="l" rtl="0">
              <a:lnSpc>
                <a:spcPct val="80000"/>
              </a:lnSpc>
              <a:spcBef>
                <a:spcPts val="0"/>
              </a:spcBef>
              <a:spcAft>
                <a:spcPts val="0"/>
              </a:spcAft>
              <a:buClr>
                <a:schemeClr val="dk1"/>
              </a:buClr>
              <a:buSzPts val="839"/>
              <a:buFont typeface="Calibri"/>
              <a:buNone/>
            </a:pPr>
            <a:r>
              <a:rPr lang="en-US"/>
              <a:t>(Following the Columbine tragedy, there were reports circulated by the media that threatening students followed the philosophy, behavioral tenets, dress particular to the Trench Coat Mafia.)</a:t>
            </a:r>
            <a:endParaRPr/>
          </a:p>
          <a:p>
            <a:pPr marL="0" lvl="0" indent="0" algn="l" rtl="0">
              <a:lnSpc>
                <a:spcPct val="80000"/>
              </a:lnSpc>
              <a:spcBef>
                <a:spcPts val="0"/>
              </a:spcBef>
              <a:spcAft>
                <a:spcPts val="0"/>
              </a:spcAft>
              <a:buClr>
                <a:schemeClr val="lt1"/>
              </a:buClr>
              <a:buSzPts val="840"/>
              <a:buFont typeface="Calibri"/>
              <a:buNone/>
            </a:pPr>
            <a:endParaRPr/>
          </a:p>
          <a:p>
            <a:pPr marL="0" lvl="0" indent="0" algn="l" rtl="0">
              <a:lnSpc>
                <a:spcPct val="80000"/>
              </a:lnSpc>
              <a:spcBef>
                <a:spcPts val="0"/>
              </a:spcBef>
              <a:spcAft>
                <a:spcPts val="0"/>
              </a:spcAft>
              <a:buClr>
                <a:schemeClr val="lt1"/>
              </a:buClr>
              <a:buSzPts val="840"/>
              <a:buFont typeface="Calibri"/>
              <a:buNone/>
            </a:pPr>
            <a:endParaRPr/>
          </a:p>
          <a:p>
            <a:pPr marL="0" lvl="0" indent="0" algn="l" rtl="0">
              <a:lnSpc>
                <a:spcPct val="80000"/>
              </a:lnSpc>
              <a:spcBef>
                <a:spcPts val="0"/>
              </a:spcBef>
              <a:spcAft>
                <a:spcPts val="0"/>
              </a:spcAft>
              <a:buClr>
                <a:schemeClr val="dk1"/>
              </a:buClr>
              <a:buSzPts val="839"/>
              <a:buFont typeface="Calibri"/>
              <a:buNone/>
            </a:pPr>
            <a:r>
              <a:rPr lang="en-US"/>
              <a:t>Range of some facts about students who have engaged in targeted school violence:</a:t>
            </a:r>
            <a:endParaRPr/>
          </a:p>
          <a:p>
            <a:pPr marL="457200" lvl="1" indent="0" algn="l" rtl="0">
              <a:lnSpc>
                <a:spcPct val="80000"/>
              </a:lnSpc>
              <a:spcBef>
                <a:spcPts val="0"/>
              </a:spcBef>
              <a:spcAft>
                <a:spcPts val="0"/>
              </a:spcAft>
              <a:buClr>
                <a:schemeClr val="dk1"/>
              </a:buClr>
              <a:buSzPts val="839"/>
              <a:buFont typeface="Calibri"/>
              <a:buNone/>
            </a:pPr>
            <a:r>
              <a:rPr lang="en-US"/>
              <a:t>Ages range from 11-21.</a:t>
            </a:r>
            <a:endParaRPr/>
          </a:p>
          <a:p>
            <a:pPr marL="457200" lvl="1" indent="0" algn="l" rtl="0">
              <a:lnSpc>
                <a:spcPct val="80000"/>
              </a:lnSpc>
              <a:spcBef>
                <a:spcPts val="0"/>
              </a:spcBef>
              <a:spcAft>
                <a:spcPts val="0"/>
              </a:spcAft>
              <a:buClr>
                <a:schemeClr val="dk1"/>
              </a:buClr>
              <a:buSzPts val="839"/>
              <a:buFont typeface="Calibri"/>
              <a:buNone/>
            </a:pPr>
            <a:r>
              <a:rPr lang="en-US"/>
              <a:t>Come from a variety of racial and ethnic backgrounds.</a:t>
            </a:r>
            <a:endParaRPr/>
          </a:p>
          <a:p>
            <a:pPr marL="457200" lvl="1" indent="0" algn="l" rtl="0">
              <a:lnSpc>
                <a:spcPct val="80000"/>
              </a:lnSpc>
              <a:spcBef>
                <a:spcPts val="0"/>
              </a:spcBef>
              <a:spcAft>
                <a:spcPts val="0"/>
              </a:spcAft>
              <a:buClr>
                <a:schemeClr val="dk1"/>
              </a:buClr>
              <a:buSzPts val="839"/>
              <a:buFont typeface="Calibri"/>
              <a:buNone/>
            </a:pPr>
            <a:r>
              <a:rPr lang="en-US"/>
              <a:t>Academic performance ranged from excellent to failing.</a:t>
            </a:r>
            <a:endParaRPr/>
          </a:p>
          <a:p>
            <a:pPr marL="457200" lvl="1" indent="0" algn="l" rtl="0">
              <a:lnSpc>
                <a:spcPct val="80000"/>
              </a:lnSpc>
              <a:spcBef>
                <a:spcPts val="0"/>
              </a:spcBef>
              <a:spcAft>
                <a:spcPts val="0"/>
              </a:spcAft>
              <a:buClr>
                <a:schemeClr val="dk1"/>
              </a:buClr>
              <a:buSzPts val="839"/>
              <a:buFont typeface="Calibri"/>
              <a:buNone/>
            </a:pPr>
            <a:r>
              <a:rPr lang="en-US"/>
              <a:t>Range of friendship patterns—popular to isolated.</a:t>
            </a:r>
            <a:endParaRPr/>
          </a:p>
          <a:p>
            <a:pPr marL="457200" lvl="1" indent="0" algn="l" rtl="0">
              <a:lnSpc>
                <a:spcPct val="80000"/>
              </a:lnSpc>
              <a:spcBef>
                <a:spcPts val="0"/>
              </a:spcBef>
              <a:spcAft>
                <a:spcPts val="0"/>
              </a:spcAft>
              <a:buClr>
                <a:schemeClr val="dk1"/>
              </a:buClr>
              <a:buSzPts val="839"/>
              <a:buFont typeface="Calibri"/>
              <a:buNone/>
            </a:pPr>
            <a:r>
              <a:rPr lang="en-US"/>
              <a:t>No observed behavior problems to multiple problems.</a:t>
            </a:r>
            <a:endParaRPr/>
          </a:p>
          <a:p>
            <a:pPr marL="457200" lvl="1" indent="0" algn="l" rtl="0">
              <a:lnSpc>
                <a:spcPct val="80000"/>
              </a:lnSpc>
              <a:spcBef>
                <a:spcPts val="0"/>
              </a:spcBef>
              <a:spcAft>
                <a:spcPts val="0"/>
              </a:spcAft>
              <a:buClr>
                <a:schemeClr val="dk1"/>
              </a:buClr>
              <a:buSzPts val="839"/>
              <a:buFont typeface="Calibri"/>
              <a:buNone/>
            </a:pPr>
            <a:r>
              <a:rPr lang="en-US"/>
              <a:t>Few diagnosed with a mental disorder prior to attacks.</a:t>
            </a:r>
            <a:endParaRPr/>
          </a:p>
          <a:p>
            <a:pPr marL="0" lvl="0" indent="0" algn="l" rtl="0">
              <a:lnSpc>
                <a:spcPct val="80000"/>
              </a:lnSpc>
              <a:spcBef>
                <a:spcPts val="0"/>
              </a:spcBef>
              <a:spcAft>
                <a:spcPts val="0"/>
              </a:spcAft>
              <a:buClr>
                <a:schemeClr val="lt1"/>
              </a:buClr>
              <a:buSzPts val="840"/>
              <a:buFont typeface="Calibri"/>
              <a:buNone/>
            </a:pPr>
            <a:endParaRPr b="1" u="sng"/>
          </a:p>
          <a:p>
            <a:pPr marL="0" lvl="0" indent="0" algn="l" rtl="0">
              <a:lnSpc>
                <a:spcPct val="80000"/>
              </a:lnSpc>
              <a:spcBef>
                <a:spcPts val="0"/>
              </a:spcBef>
              <a:spcAft>
                <a:spcPts val="0"/>
              </a:spcAft>
              <a:buClr>
                <a:schemeClr val="dk1"/>
              </a:buClr>
              <a:buSzPts val="839"/>
              <a:buFont typeface="Calibri"/>
              <a:buNone/>
            </a:pPr>
            <a:r>
              <a:rPr lang="en-US" b="1" u="sng"/>
              <a:t>References:</a:t>
            </a:r>
            <a:endParaRPr/>
          </a:p>
          <a:p>
            <a:pPr marL="0" lvl="0" indent="0" algn="l" rtl="0">
              <a:lnSpc>
                <a:spcPct val="80000"/>
              </a:lnSpc>
              <a:spcBef>
                <a:spcPts val="0"/>
              </a:spcBef>
              <a:spcAft>
                <a:spcPts val="0"/>
              </a:spcAft>
              <a:buClr>
                <a:schemeClr val="lt1"/>
              </a:buClr>
              <a:buSzPts val="839"/>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lnSpc>
                <a:spcPct val="80000"/>
              </a:lnSpc>
              <a:spcBef>
                <a:spcPts val="0"/>
              </a:spcBef>
              <a:spcAft>
                <a:spcPts val="0"/>
              </a:spcAft>
              <a:buClr>
                <a:schemeClr val="lt1"/>
              </a:buClr>
              <a:buSzPts val="840"/>
              <a:buFont typeface="Calibri"/>
              <a:buNone/>
            </a:pPr>
            <a:endParaRPr b="1" u="sng"/>
          </a:p>
          <a:p>
            <a:pPr marL="0" lvl="0" indent="0" algn="l" rtl="0">
              <a:lnSpc>
                <a:spcPct val="80000"/>
              </a:lnSpc>
              <a:spcBef>
                <a:spcPts val="0"/>
              </a:spcBef>
              <a:spcAft>
                <a:spcPts val="0"/>
              </a:spcAft>
              <a:buClr>
                <a:schemeClr val="dk1"/>
              </a:buClr>
              <a:buSzPts val="839"/>
              <a:buFont typeface="Calibri"/>
              <a:buNone/>
            </a:pPr>
            <a:r>
              <a:rPr lang="en-US" b="1" u="sng"/>
              <a:t>Image:</a:t>
            </a:r>
            <a:endParaRPr/>
          </a:p>
          <a:p>
            <a:pPr marL="0" lvl="0" indent="0" algn="l" rtl="0">
              <a:lnSpc>
                <a:spcPct val="80000"/>
              </a:lnSpc>
              <a:spcBef>
                <a:spcPts val="0"/>
              </a:spcBef>
              <a:spcAft>
                <a:spcPts val="0"/>
              </a:spcAft>
              <a:buClr>
                <a:schemeClr val="dk1"/>
              </a:buClr>
              <a:buFont typeface="Arial"/>
              <a:buNone/>
            </a:pPr>
            <a:r>
              <a:rPr lang="en-US"/>
              <a:t> Image by &lt;a href="https://pixabay.com/users/OpenClipart-Vectors-30363/?utm_source=link-attribution&amp;amp;utm_medium=referral&amp;amp;utm_campaign=image&amp;amp;utm_content=2025467"&gt;OpenClipart-Vectors&lt;/a&gt; from &lt;a href="https://pixabay.com/?utm_source=link-attribution&amp;amp;utm_medium=referral&amp;amp;utm_campaign=image&amp;amp;utm_content=2025467"&gt;Pixabay&lt;/a&gt;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1c9a92c0d_0_31: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ge1c9a92c0d_0_31: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b="1"/>
              <a:t> </a:t>
            </a:r>
            <a:r>
              <a:rPr lang="en-US"/>
              <a:t>A lot of conflict happens in schools, and the line between normal conflict and bullying has been blurred. We may overlook or minimize what we are seeing because students and parents perceive most conflict as bullying. What is important is the student’s own perception of the conflict. If they believe they are being bullied, harassed, picked on, or targeted, it can negatively impact the way they interact with their peers and school staff. During the inquiry process, it is important to get a sense of the student’s perception of situations, not just rely on what we think is going on.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sz="1000"/>
              <a:t>Image by &lt;a href="https://pixabay.com/users/johnhain-352999/?utm_source=link-attribution&amp;amp;utm_medium=referral&amp;amp;utm_campaign=image&amp;amp;utm_content=655659"&gt;John Hain&lt;/a&gt; from &lt;a href="https://pixabay.com/?utm_source=link-attribution&amp;amp;utm_medium=referral&amp;amp;utm_campaign=image&amp;amp;utm_content=655659"&gt;Pixabay&lt;/a&gt;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e115f3823_0_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gde115f3823_0_6: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b="1" u="sng"/>
              <a:t>Speaking Notes:</a:t>
            </a:r>
            <a:endParaRPr b="1" u="sng"/>
          </a:p>
          <a:p>
            <a:pPr marL="0" lvl="0" indent="0" algn="l" rtl="0">
              <a:spcBef>
                <a:spcPts val="0"/>
              </a:spcBef>
              <a:spcAft>
                <a:spcPts val="0"/>
              </a:spcAft>
              <a:buNone/>
            </a:pPr>
            <a:r>
              <a:rPr lang="en-US"/>
              <a:t>This is where you put the name of your presentation.</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some Colorado-specific slides which are set to be “skipped.” I left them for informational purposes.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is a lot of content in this course, so teach  efficiently and be certain to leave enough time for them to work on the group scenario(s).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also some</a:t>
            </a:r>
            <a:r>
              <a:rPr lang="en-US">
                <a:highlight>
                  <a:srgbClr val="FFFF00"/>
                </a:highlight>
              </a:rPr>
              <a:t> highlighted</a:t>
            </a:r>
            <a:r>
              <a:rPr lang="en-US"/>
              <a:t> materials contained in the presentation notes to help ensure that the concepts are covered/explained with fidelity.  Most of this material is not present on the slides and the students may not otherwise have access to it if not covered by your instruction.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1c9a92c0d_0_34: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ge1c9a92c0d_0_34: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 In many cases, some sort of statement was made that indicated the student was considering a plan of targeted school violence. These statements can be made verbally, in writing such as school assignments, or on social media.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SzPts val="1200"/>
              <a:buFont typeface="Calibri"/>
              <a:buNone/>
            </a:pPr>
            <a:r>
              <a:rPr lang="en-US"/>
              <a:t>In 75+% of the incidents someone knew about attacks before they occurred.  Students who are in the planning stages of acts of targeted violence often ‘leak’ elements of their plans to others or through their academic assignments, or other representations of what they stand for, i.e. posters, websites.</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Implications: All students in the student body must be part of prevention efforts.  Teach all students what information should be reported.  When a situation is reported, seek information from anyone in contact with potentially threatening student.</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1c9a92c0d_0_3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ge1c9a92c0d_0_37: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Individual losses and personal failures are also dependent upon the student’s perception. A pet dying may not seem like a big deal, but it could be the most important relationship they have. It is important to ask about what is going on in the student’s life that may be impacting the likelihood that they may carry out their plan. The FBI calls these stressors.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SzPts val="1200"/>
              <a:buFont typeface="Calibri"/>
              <a:buNone/>
            </a:pPr>
            <a:r>
              <a:rPr lang="en-US"/>
              <a:t>Implications: assess a student for difficulty coping, personal failures, feelings of desperation, efforts to acquire weapons. Ask parents/guardians about access to weapons.  Be willing to address talking with them about safe storage of weapons.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href="https://pixabay.com/users/johnhain-352999/?utm_source=link-attribution&amp;amp;utm_medium=referral&amp;amp;utm_campaign=image&amp;amp;utm_content=717439"&gt;John Hain&lt;/a&gt; from &lt;a href="https://pixabay.com/?utm_source=link-attribution&amp;amp;utm_medium=referral&amp;amp;utm_campaign=image&amp;amp;utm_content=717439"&gt;Pixabay&lt;/a&gt;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1c9a92c0d_0_3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ge1c9a92c0d_0_37: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Individual losses and personal failures are also dependent upon the student’s perception. A pet dying may not seem like a big deal, but it could be the most important relationship they have. It is important to ask about what is going on in the student’s life that may be impacting the likelihood that they may carry out their plan. The FBI calls these stressors.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SzPts val="1200"/>
              <a:buFont typeface="Calibri"/>
              <a:buNone/>
            </a:pPr>
            <a:r>
              <a:rPr lang="en-US"/>
              <a:t>Implications: assess a student for difficulty coping, personal failures, feelings of desperation, efforts to acquire weapons. Ask parents/guardians about access to weapons.  Be willing to address talking with them about safe storage of weapons.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href="https://pixabay.com/users/johnhain-352999/?utm_source=link-attribution&amp;amp;utm_medium=referral&amp;amp;utm_campaign=image&amp;amp;utm_content=717439"&gt;John Hain&lt;/a&gt; from &lt;a href="https://pixabay.com/?utm_source=link-attribution&amp;amp;utm_medium=referral&amp;amp;utm_campaign=image&amp;amp;utm_content=717439"&gt;Pixabay&lt;/a&gt;</a:t>
            </a:r>
            <a:endParaRPr/>
          </a:p>
        </p:txBody>
      </p:sp>
    </p:spTree>
    <p:extLst>
      <p:ext uri="{BB962C8B-B14F-4D97-AF65-F5344CB8AC3E}">
        <p14:creationId xmlns:p14="http://schemas.microsoft.com/office/powerpoint/2010/main" val="2031731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1c9a92c0d_0_40: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ge1c9a92c0d_0_40: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Most research and examples are based on school shootings, but it is important to think about other types of weapons, such as edged weapons, explosives, cars, etc. Ask the student about what is involved in their specific plan and discuss ways to limit access to those means. Parents can be very helpful in this conversation as well. FBI study (2013?) found that about 75% of young people had access to weapons within their own homes, rather than obtaining them illegally or from friends, etc.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SzPts val="1200"/>
              <a:buFont typeface="Calibri"/>
              <a:buNone/>
            </a:pPr>
            <a:r>
              <a:rPr lang="en-US"/>
              <a:t>Implications: assess a student for difficulty coping, personal failures, feelings of desperation, efforts to acquire weapons. Ask parents/guardians about access to weapons.  Be willing to address talking with them about safe storage of weapons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5. Langman, Peter, and Frank Straub. 2019. A Comparison of Averted and Completed School Attacks from the Police Foundation Averted School Violence Database. Washington, DC: Office of Community Oriented Policing Services.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https://www.shutterstock.com/image-illustration/gun-safe-on-white-background-359338886</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1c9a92c0d_0_43: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 name="Google Shape;283;ge1c9a92c0d_0_43: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Some cases where other students were involved. Examples include Columbine, in which an older friend purchased weapons for the two students, who were not yet of age, and a case in Alaska in which one student taught another how to load and operate a firearm and others watched and recorded the shooting when it occurred. Important to interview friends, classmates, etc. who may have heard leakage or broadcasting or may have even been involved in the planning or preparation for the attack.</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href="https://pixabay.com/users/geralt-9301/?utm_source=link-attribution&amp;amp;utm_medium=referral&amp;amp;utm_campaign=image&amp;amp;utm_content=2814937"&gt;Gerd Altmann&lt;/a&gt; from &lt;a href="https://pixabay.com/?utm_source=link-attribution&amp;amp;utm_medium=referral&amp;amp;utm_campaign=image&amp;amp;utm_content=2814937"&gt;Pixabay&lt;/a&gt;</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1c9a92c0d_0_46: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ge1c9a92c0d_0_46: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This may sound like a Run, Hide, Fight situation, which we believe can be a helpful training among many other school safety options. We like to emphasize other prevention and mitigation strategies, such as a TA process, good response protocol, and communication and relationships with emergency responders to make sure they know what your lockdown and evacuation procedures look like, they know what to expect if they need to respond, and they can be on the same page with your response plans.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629"/>
              </a:spcBef>
              <a:spcAft>
                <a:spcPts val="0"/>
              </a:spcAft>
              <a:buClr>
                <a:schemeClr val="dk1"/>
              </a:buClr>
              <a:buFont typeface="Arial"/>
              <a:buNone/>
            </a:pPr>
            <a:r>
              <a:rPr lang="en-US"/>
              <a:t>The average active-shooter incident lasts 12 minutes. Thirty-seven percent last less than 5 minutes.</a:t>
            </a:r>
            <a:r>
              <a:rPr lang="en-US" baseline="30000"/>
              <a:t>11</a:t>
            </a:r>
            <a:endParaRPr/>
          </a:p>
          <a:p>
            <a:pPr marL="0" lvl="0" indent="0" algn="l" rtl="0">
              <a:spcBef>
                <a:spcPts val="629"/>
              </a:spcBef>
              <a:spcAft>
                <a:spcPts val="0"/>
              </a:spcAft>
              <a:buClr>
                <a:schemeClr val="dk1"/>
              </a:buClr>
              <a:buFont typeface="Arial"/>
              <a:buNone/>
            </a:pPr>
            <a:endParaRPr/>
          </a:p>
          <a:p>
            <a:pPr marL="0" lvl="0" indent="0" algn="l" rtl="0">
              <a:spcBef>
                <a:spcPts val="629"/>
              </a:spcBef>
              <a:spcAft>
                <a:spcPts val="0"/>
              </a:spcAft>
              <a:buClr>
                <a:schemeClr val="dk1"/>
              </a:buClr>
              <a:buFont typeface="Arial"/>
              <a:buNone/>
            </a:pPr>
            <a:r>
              <a:rPr lang="en-US"/>
              <a:t>Overwhelmingly, the offender is a single shooter (98 percent), primarily male (97 percent). In 40 percent of the instances, they kill themselves.</a:t>
            </a:r>
            <a:r>
              <a:rPr lang="en-US" baseline="30000"/>
              <a:t>12</a:t>
            </a:r>
            <a:br>
              <a:rPr lang="en-US"/>
            </a:br>
            <a:endParaRPr/>
          </a:p>
          <a:p>
            <a:pPr marL="0" lvl="0" indent="0" algn="l" rtl="0">
              <a:spcBef>
                <a:spcPts val="629"/>
              </a:spcBef>
              <a:spcAft>
                <a:spcPts val="0"/>
              </a:spcAft>
              <a:buClr>
                <a:schemeClr val="dk1"/>
              </a:buClr>
              <a:buFont typeface="Arial"/>
              <a:buNone/>
            </a:pPr>
            <a:r>
              <a:rPr lang="en-US"/>
              <a:t>Two percent of the shooters bring IEDs as an additional weapon.</a:t>
            </a:r>
            <a:r>
              <a:rPr lang="en-US" baseline="30000"/>
              <a:t>13</a:t>
            </a:r>
            <a:r>
              <a:rPr lang="en-US"/>
              <a:t> </a:t>
            </a:r>
            <a:endParaRPr/>
          </a:p>
          <a:p>
            <a:pPr marL="0" lvl="0" indent="0" algn="l" rtl="0">
              <a:spcBef>
                <a:spcPts val="629"/>
              </a:spcBef>
              <a:spcAft>
                <a:spcPts val="0"/>
              </a:spcAft>
              <a:buClr>
                <a:schemeClr val="dk1"/>
              </a:buClr>
              <a:buFont typeface="Arial"/>
              <a:buNone/>
            </a:pPr>
            <a:endParaRPr/>
          </a:p>
          <a:p>
            <a:pPr marL="0" lvl="0" indent="0" algn="l" rtl="0">
              <a:spcBef>
                <a:spcPts val="629"/>
              </a:spcBef>
              <a:spcAft>
                <a:spcPts val="0"/>
              </a:spcAft>
              <a:buClr>
                <a:schemeClr val="dk1"/>
              </a:buClr>
              <a:buFont typeface="Arial"/>
              <a:buNone/>
            </a:pPr>
            <a:r>
              <a:rPr lang="en-US"/>
              <a:t>In 10 percent of the cases, the shooter stops and walks away. In 20 percent of the cases, the shooter goes mobile, moving to another location.</a:t>
            </a:r>
            <a:r>
              <a:rPr lang="en-US" baseline="30000"/>
              <a:t>14</a:t>
            </a:r>
            <a:endParaRPr/>
          </a:p>
          <a:p>
            <a:pPr marL="0" lvl="0" indent="0" algn="l" rtl="0">
              <a:spcBef>
                <a:spcPts val="629"/>
              </a:spcBef>
              <a:spcAft>
                <a:spcPts val="0"/>
              </a:spcAft>
              <a:buClr>
                <a:schemeClr val="dk1"/>
              </a:buClr>
              <a:buFont typeface="Arial"/>
              <a:buNone/>
            </a:pPr>
            <a:endParaRPr/>
          </a:p>
          <a:p>
            <a:pPr marL="0" lvl="0" indent="0" algn="l" rtl="0">
              <a:spcBef>
                <a:spcPts val="629"/>
              </a:spcBef>
              <a:spcAft>
                <a:spcPts val="0"/>
              </a:spcAft>
              <a:buClr>
                <a:schemeClr val="dk1"/>
              </a:buClr>
              <a:buFont typeface="Arial"/>
              <a:buNone/>
            </a:pPr>
            <a:r>
              <a:rPr lang="en-US"/>
              <a:t>Forty-three percent of the time, the crime is over before police arrive. In 57 percent of the shootings, an officer arrives while the shooting is still underway.</a:t>
            </a:r>
            <a:r>
              <a:rPr lang="en-US" baseline="30000"/>
              <a:t>15</a:t>
            </a:r>
            <a:br>
              <a:rPr lang="en-US"/>
            </a:br>
            <a:endParaRPr/>
          </a:p>
          <a:p>
            <a:pPr marL="0" lvl="0" indent="0" algn="l" rtl="0">
              <a:spcBef>
                <a:spcPts val="629"/>
              </a:spcBef>
              <a:spcAft>
                <a:spcPts val="0"/>
              </a:spcAft>
              <a:buClr>
                <a:schemeClr val="dk1"/>
              </a:buClr>
              <a:buFont typeface="Arial"/>
              <a:buNone/>
            </a:pPr>
            <a:r>
              <a:rPr lang="en-US"/>
              <a:t>The shooter often stops as soon as he hears or sees law enforcement, sometimes turning his anger or aggression on law enforcement.</a:t>
            </a:r>
            <a:r>
              <a:rPr lang="en-US" baseline="30000"/>
              <a:t>16</a:t>
            </a:r>
            <a:endParaRPr/>
          </a:p>
          <a:p>
            <a:pPr marL="0" lvl="0" indent="0" algn="l" rtl="0">
              <a:spcBef>
                <a:spcPts val="629"/>
              </a:spcBef>
              <a:spcAft>
                <a:spcPts val="0"/>
              </a:spcAft>
              <a:buClr>
                <a:schemeClr val="dk1"/>
              </a:buClr>
              <a:buFont typeface="Arial"/>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15. Vossekuil, B., Fein, R., Reddy, M., Borum, R., &amp; Modzeleski, W., The Final Report and Findings of the Safe School Initiative: Implications for the Prevention of School Attacks in the United States. U.S. Department of Education, Office of Elementary and Secondary Education, Safe and Drug-Free Schools Program and U.S. Secret Service, National Threat Assessment Center, Washington, D.C., 2002. Revised 2004.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629"/>
              </a:spcBef>
              <a:spcAft>
                <a:spcPts val="0"/>
              </a:spcAft>
              <a:buClr>
                <a:schemeClr val="dk1"/>
              </a:buClr>
              <a:buFont typeface="Arial"/>
              <a:buNone/>
            </a:pPr>
            <a:r>
              <a:rPr lang="en-US"/>
              <a:t>Image by &lt;a href="https://pixabay.com/photos/?utm_source=link-attribution&amp;amp;utm_medium=referral&amp;amp;utm_campaign=image&amp;amp;utm_content=1031503"&gt;Free-Photos&lt;/a&gt; from &lt;a href="https://pixabay.com/?utm_source=link-attribution&amp;amp;utm_medium=referral&amp;amp;utm_campaign=image&amp;amp;utm_content=1031503"&gt;Pixabay&lt;/a&gt;</a:t>
            </a:r>
            <a:endParaRPr/>
          </a:p>
          <a:p>
            <a:pPr marL="0" lvl="0" indent="0" algn="l" rtl="0">
              <a:spcBef>
                <a:spcPts val="629"/>
              </a:spcBef>
              <a:spcAft>
                <a:spcPts val="0"/>
              </a:spcAft>
              <a:buClr>
                <a:schemeClr val="dk1"/>
              </a:buClr>
              <a:buFont typeface="Arial"/>
              <a:buNone/>
            </a:pPr>
            <a:endParaRPr/>
          </a:p>
          <a:p>
            <a:pPr marL="0" lvl="0" indent="0" algn="l" rtl="0">
              <a:spcBef>
                <a:spcPts val="629"/>
              </a:spcBef>
              <a:spcAft>
                <a:spcPts val="0"/>
              </a:spcAft>
              <a:buClr>
                <a:schemeClr val="dk1"/>
              </a:buClr>
              <a:buFont typeface="Arial"/>
              <a:buNone/>
            </a:pPr>
            <a:endParaRPr/>
          </a:p>
          <a:p>
            <a:pPr marL="0" lvl="0" indent="0" algn="l" rtl="0">
              <a:spcBef>
                <a:spcPts val="629"/>
              </a:spcBef>
              <a:spcAft>
                <a:spcPts val="0"/>
              </a:spcAft>
              <a:buClr>
                <a:schemeClr val="dk1"/>
              </a:buClr>
              <a:buFont typeface="Arial"/>
              <a:buNone/>
            </a:pPr>
            <a:br>
              <a:rPr lang="en-US"/>
            </a:b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4208dce6c_3_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4208dce6c_3_13: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Clr>
                <a:schemeClr val="dk1"/>
              </a:buClr>
              <a:buFont typeface="Arial"/>
              <a:buNone/>
            </a:pPr>
            <a:endParaRPr u="sng">
              <a:latin typeface="Arial"/>
              <a:ea typeface="Arial"/>
              <a:cs typeface="Arial"/>
              <a:sym typeface="Arial"/>
            </a:endParaRPr>
          </a:p>
          <a:p>
            <a:pPr marL="0" lvl="0" indent="0" algn="l" rtl="0">
              <a:spcBef>
                <a:spcPts val="0"/>
              </a:spcBef>
              <a:spcAft>
                <a:spcPts val="0"/>
              </a:spcAft>
              <a:buClr>
                <a:schemeClr val="dk1"/>
              </a:buClr>
              <a:buFont typeface="Arial"/>
              <a:buNone/>
            </a:pPr>
            <a:r>
              <a:rPr lang="en-US" b="1" u="sng"/>
              <a:t>Speaking Notes:</a:t>
            </a:r>
            <a:r>
              <a:rPr lang="en-US" b="1"/>
              <a:t> </a:t>
            </a:r>
            <a:r>
              <a:rPr lang="en-US"/>
              <a:t>The take-home message from all of this is that many school shootings and other acts of targeted violence are preventable – if we can uncover someone’s ideas and plans for violence in advance.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 challenge is that while there are usually pieces of the puzzle available, the information is likely to be scattered and fragmented.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If we can act quickly when we first learn about someone who has raised concern, we can figure out who might have some relevant information – a piece of the puzzle – and start assembling the facts.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300" name="Google Shape;300;ge4208dce6c_3_13: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4208dce6c_3_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4208dce6c_3_13: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Clr>
                <a:schemeClr val="dk1"/>
              </a:buClr>
              <a:buFont typeface="Arial"/>
              <a:buNone/>
            </a:pPr>
            <a:endParaRPr u="sng" dirty="0">
              <a:latin typeface="Arial"/>
              <a:ea typeface="Arial"/>
              <a:cs typeface="Arial"/>
              <a:sym typeface="Arial"/>
            </a:endParaRPr>
          </a:p>
          <a:p>
            <a:pPr marL="0" lvl="0" indent="0" algn="l" rtl="0">
              <a:spcBef>
                <a:spcPts val="0"/>
              </a:spcBef>
              <a:spcAft>
                <a:spcPts val="0"/>
              </a:spcAft>
              <a:buClr>
                <a:schemeClr val="dk1"/>
              </a:buClr>
              <a:buFont typeface="Arial"/>
              <a:buNone/>
            </a:pPr>
            <a:r>
              <a:rPr lang="en-US" b="1" u="sng" dirty="0"/>
              <a:t>Speaking Notes:</a:t>
            </a:r>
            <a:r>
              <a:rPr lang="en-US" b="1" dirty="0"/>
              <a:t> </a:t>
            </a:r>
            <a:r>
              <a:rPr lang="en-US" dirty="0"/>
              <a:t>The small circle in the </a:t>
            </a:r>
            <a:r>
              <a:rPr lang="en-US" dirty="0" err="1"/>
              <a:t>venn</a:t>
            </a:r>
            <a:r>
              <a:rPr lang="en-US" dirty="0"/>
              <a:t> diagram would actually be too small to see if it were to scale, but it is enlarged in order to visualize the intersection. Only an extremely small ratio of those exhibiting any of the above-mentioned concerning behaviors will commit an act of extreme violence.</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00" name="Google Shape;300;ge4208dce6c_3_13: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029020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1c9a92c0d_0_64: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ge1c9a92c0d_0_64: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Here is our definition of what a threat is, you may see them in spoken, written or symbolic expressions.  Symbolic may be the classic finger gun or a throat cutting gesture.  In the written or spoken we will typically see four types.  </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first is direct, this is a slam dunk for threat assessment teams, because the threat is very clear, specific and has the beginnings of a plan such as an identified target, weapon type, times, dates and locations.  This is also the most likely to be reported, because of the explicit manner.</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second type is indirect, this is much harder to get reported, because the intent is not as clear, its vague in nature.  The student is letting the listener know that they have thought about a plan or gained some skills or knowledge necessary to carry out an attack.  An example is the UT tower shooter from the 60’s, he was walking through the quad near the tower weeks before the attack and mentioned, “A guy could hold off an army from up there.”  He didn’t say he was going to kill people, just that he had thought thru how to conduct an attack.  Or, you may have a student come back from summer vacation and mention, “I learned how to make explosives over the summer.”  Again, not saying the will blow up the school, but that they have gained the knowledge necessary to do something.</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third type is veiled, where the student hints at an attack and wants the listener to be aware and perhaps so the listener can take protective measures to avoid the attack.  This type of threat will likely be shared with a close friend, loved one or staff member that the student wants to keep safe.  Like, “Don’t come to school tomorrow, bad things are going to happen.”  Again not that they are going to conduct a shooting, but that bad things may happen.  Or, in the social media post we saw earlier, “Wear red tomorrow, so we know not to shoot you.”  A personal warning, so their friends will be safe during the attack  This type is hard to get students to report, because they feel like there is trust between them and the attacker.</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And finally we have the conditional threat, again likely given to a friend or trusted acquaintance letting the listener know that unless conditions are met, an attack may happen, for instance, “Go with me to the dance or people will die.” Or perhaps the attacker has communicated something scary and the listener feels the need to report this, the attacker may grow defensive and say something like, “If you tell, I’ll make sure you’re the first to go.”</a:t>
            </a:r>
            <a:endParaRPr/>
          </a:p>
          <a:p>
            <a:pPr marL="0" lvl="0" indent="0" algn="l" rtl="0">
              <a:spcBef>
                <a:spcPts val="0"/>
              </a:spcBef>
              <a:spcAft>
                <a:spcPts val="0"/>
              </a:spcAft>
              <a:buClr>
                <a:schemeClr val="dk1"/>
              </a:buClr>
              <a:buSzPts val="1200"/>
              <a:buFont typeface="Calibri"/>
              <a:buNone/>
            </a:pPr>
            <a:r>
              <a:rPr lang="en-US" b="1" u="sng"/>
              <a:t> </a:t>
            </a: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Font typeface="Arial"/>
              <a:buNone/>
            </a:pPr>
            <a:r>
              <a:rPr lang="en-US"/>
              <a:t>Threats of targeted violence can appear in many forms in schools.</a:t>
            </a:r>
            <a:endParaRPr/>
          </a:p>
          <a:p>
            <a:pPr marL="0" lvl="0" indent="0" algn="l" rtl="0">
              <a:spcBef>
                <a:spcPts val="0"/>
              </a:spcBef>
              <a:spcAft>
                <a:spcPts val="0"/>
              </a:spcAft>
              <a:buClr>
                <a:schemeClr val="dk1"/>
              </a:buClr>
              <a:buFont typeface="Arial"/>
              <a:buNone/>
            </a:pPr>
            <a:r>
              <a:rPr lang="en-US"/>
              <a:t>Symbolic ex:  pointing your finger at someone and pulling the trigger, slicing your throat with your finger</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17% of threats are direct</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9. O'Toole, M. (1999). The school shooter: A threat assessment perspective. Federal Bureau of Investigation. https://files.eric.ed.gov/fulltext/ED446352.pdf</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1c9a92c0d_0_67: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ge1c9a92c0d_0_67: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Here is your cheat sheet when evaluating written or artistic materials.  The first thing to understand is the context of the materials, did the teacher inadvertently ask for violent or dark materials, perhaps an assignment around Halloween or on Edgar Allan Poe, Stephen King, M. Night Shyamalan.  So look at what was turned in by other students from the same class and age group.  An example is the Virginia Tech shooter who was asked to write about doing something, other students turned in papers on making a sandwich, fixing a carburetor, or making their bed, the shooter wrote about killing his stepfather, decapitating him, placing a cell phone in the body, burying the body and calling the cellphone to see if he could hear it ring.  That is way outside of the norm for that assignment.</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When speaking to a student about these materials you will want to express concern, look for themes throughout other classes and assignments, ask for details (Why did you write this? Looking for details of a plan, always talk about knowledge and access to weapons, be persistent when conducting this part of the interview, be on the lookout for non-verbal cues such as looking away, sweating, dissembling. (This is why it’s important to conduct the interview with two team members so one can watch the student as they are being interviewed for cues, also to take notes and for safety considerations.)  Also monitor past and future materials to look for a pattern of behavior or perhaps the material is a one off around Halloween, which may be normal behavior.  Finally think of these materials as practice attempts, if they can write or draw about violence, perhaps they can move closer to carrying out the attack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One additional note for teachers, if they find these materials they should report them to the TA team and not return them to the student with a grade, the English professor at Virginia Tech returned the writing referenced earlier with an “A++, Great Job!”.  She was not commenting on the content but on the penmanship, grammar and punctuation, but may have inadvertently shown approval of the attack to the shooter, pushing him closer to violence.</a:t>
            </a:r>
            <a:endParaRPr/>
          </a:p>
          <a:p>
            <a:pPr marL="0" lvl="0" indent="0" algn="l" rtl="0">
              <a:spcBef>
                <a:spcPts val="0"/>
              </a:spcBef>
              <a:spcAft>
                <a:spcPts val="0"/>
              </a:spcAft>
              <a:buClr>
                <a:schemeClr val="dk1"/>
              </a:buClr>
              <a:buSzPts val="1200"/>
              <a:buFont typeface="Calibri"/>
              <a:buNone/>
            </a:pPr>
            <a:r>
              <a:rPr lang="en-US" b="1" u="sng"/>
              <a:t>  </a:t>
            </a:r>
            <a:endParaRPr/>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Arial"/>
              <a:buNone/>
            </a:pPr>
            <a:r>
              <a:rPr lang="en-US"/>
              <a:t>Break down the details. Quote and reference the material without judgment or leading questions. Model concern when something is upsetting or bizarre. These are representations of practicing behaviors. Enter their fantasies and give them a realistic perspective on what it means to an outsider.</a:t>
            </a:r>
            <a:endParaRPr/>
          </a:p>
          <a:p>
            <a:pPr marL="342900" lvl="0" indent="-279400" algn="l" rtl="0">
              <a:lnSpc>
                <a:spcPct val="90000"/>
              </a:lnSpc>
              <a:spcBef>
                <a:spcPts val="1200"/>
              </a:spcBef>
              <a:spcAft>
                <a:spcPts val="0"/>
              </a:spcAft>
              <a:buClr>
                <a:schemeClr val="dk1"/>
              </a:buClr>
              <a:buSzPts val="1200"/>
              <a:buFont typeface="Calibri"/>
              <a:buChar char="•"/>
            </a:pPr>
            <a:r>
              <a:rPr lang="en-US"/>
              <a:t>Understand the </a:t>
            </a:r>
            <a:r>
              <a:rPr lang="en-US" u="sng"/>
              <a:t>context</a:t>
            </a:r>
            <a:r>
              <a:rPr lang="en-US"/>
              <a:t> of the writing or drawing</a:t>
            </a:r>
            <a:endParaRPr sz="200"/>
          </a:p>
          <a:p>
            <a:pPr marL="342900" lvl="0" indent="-279400" algn="l" rtl="0">
              <a:lnSpc>
                <a:spcPct val="90000"/>
              </a:lnSpc>
              <a:spcBef>
                <a:spcPts val="1200"/>
              </a:spcBef>
              <a:spcAft>
                <a:spcPts val="0"/>
              </a:spcAft>
              <a:buClr>
                <a:schemeClr val="dk1"/>
              </a:buClr>
              <a:buSzPts val="1200"/>
              <a:buFont typeface="Calibri"/>
              <a:buChar char="•"/>
            </a:pPr>
            <a:r>
              <a:rPr lang="en-US"/>
              <a:t>Outside the norm for that assignment, student’s peers, age group, etc.</a:t>
            </a:r>
            <a:endParaRPr sz="200"/>
          </a:p>
          <a:p>
            <a:pPr marL="342900" lvl="0" indent="-279400" algn="l" rtl="0">
              <a:lnSpc>
                <a:spcPct val="90000"/>
              </a:lnSpc>
              <a:spcBef>
                <a:spcPts val="1200"/>
              </a:spcBef>
              <a:spcAft>
                <a:spcPts val="0"/>
              </a:spcAft>
              <a:buClr>
                <a:schemeClr val="dk1"/>
              </a:buClr>
              <a:buSzPts val="1200"/>
              <a:buFont typeface="Calibri"/>
              <a:buChar char="•"/>
            </a:pPr>
            <a:r>
              <a:rPr lang="en-US"/>
              <a:t>Express concern to the student</a:t>
            </a:r>
            <a:endParaRPr b="1"/>
          </a:p>
          <a:p>
            <a:pPr marL="342900" lvl="0" indent="-279400" algn="l" rtl="0">
              <a:lnSpc>
                <a:spcPct val="90000"/>
              </a:lnSpc>
              <a:spcBef>
                <a:spcPts val="1200"/>
              </a:spcBef>
              <a:spcAft>
                <a:spcPts val="0"/>
              </a:spcAft>
              <a:buClr>
                <a:schemeClr val="dk1"/>
              </a:buClr>
              <a:buSzPts val="1200"/>
              <a:buFont typeface="Calibri"/>
              <a:buChar char="•"/>
            </a:pPr>
            <a:r>
              <a:rPr lang="en-US"/>
              <a:t>Look for themes</a:t>
            </a:r>
            <a:endParaRPr sz="200"/>
          </a:p>
          <a:p>
            <a:pPr marL="342900" lvl="0" indent="-279400" algn="l" rtl="0">
              <a:lnSpc>
                <a:spcPct val="90000"/>
              </a:lnSpc>
              <a:spcBef>
                <a:spcPts val="1200"/>
              </a:spcBef>
              <a:spcAft>
                <a:spcPts val="0"/>
              </a:spcAft>
              <a:buClr>
                <a:schemeClr val="dk1"/>
              </a:buClr>
              <a:buSzPts val="1200"/>
              <a:buFont typeface="Calibri"/>
              <a:buChar char="•"/>
            </a:pPr>
            <a:r>
              <a:rPr lang="en-US"/>
              <a:t>Ask in detail about the material</a:t>
            </a:r>
            <a:endParaRPr sz="200"/>
          </a:p>
          <a:p>
            <a:pPr marL="342900" lvl="0" indent="-279400" algn="l" rtl="0">
              <a:lnSpc>
                <a:spcPct val="90000"/>
              </a:lnSpc>
              <a:spcBef>
                <a:spcPts val="1200"/>
              </a:spcBef>
              <a:spcAft>
                <a:spcPts val="0"/>
              </a:spcAft>
              <a:buClr>
                <a:schemeClr val="dk1"/>
              </a:buClr>
              <a:buSzPts val="1200"/>
              <a:buFont typeface="Calibri"/>
              <a:buChar char="•"/>
            </a:pPr>
            <a:r>
              <a:rPr lang="en-US"/>
              <a:t>Be persistent and specific with questions</a:t>
            </a:r>
            <a:endParaRPr sz="200"/>
          </a:p>
          <a:p>
            <a:pPr marL="342900" lvl="0" indent="-279400" algn="l" rtl="0">
              <a:lnSpc>
                <a:spcPct val="90000"/>
              </a:lnSpc>
              <a:spcBef>
                <a:spcPts val="1200"/>
              </a:spcBef>
              <a:spcAft>
                <a:spcPts val="0"/>
              </a:spcAft>
              <a:buClr>
                <a:schemeClr val="dk1"/>
              </a:buClr>
              <a:buSzPts val="1200"/>
              <a:buFont typeface="Calibri"/>
              <a:buChar char="•"/>
            </a:pPr>
            <a:r>
              <a:rPr lang="en-US"/>
              <a:t>Assess access to, or knowledge of, weapons</a:t>
            </a:r>
            <a:endParaRPr sz="200"/>
          </a:p>
          <a:p>
            <a:pPr marL="342900" lvl="0" indent="-279400" algn="l" rtl="0">
              <a:lnSpc>
                <a:spcPct val="90000"/>
              </a:lnSpc>
              <a:spcBef>
                <a:spcPts val="1200"/>
              </a:spcBef>
              <a:spcAft>
                <a:spcPts val="0"/>
              </a:spcAft>
              <a:buClr>
                <a:schemeClr val="dk1"/>
              </a:buClr>
              <a:buSzPts val="1200"/>
              <a:buFont typeface="Calibri"/>
              <a:buChar char="•"/>
            </a:pPr>
            <a:r>
              <a:rPr lang="en-US"/>
              <a:t>Watch for non-verbal cues</a:t>
            </a:r>
            <a:endParaRPr sz="200"/>
          </a:p>
          <a:p>
            <a:pPr marL="342900" lvl="0" indent="-279400" algn="l" rtl="0">
              <a:lnSpc>
                <a:spcPct val="90000"/>
              </a:lnSpc>
              <a:spcBef>
                <a:spcPts val="1200"/>
              </a:spcBef>
              <a:spcAft>
                <a:spcPts val="0"/>
              </a:spcAft>
              <a:buClr>
                <a:schemeClr val="dk1"/>
              </a:buClr>
              <a:buSzPts val="1200"/>
              <a:buFont typeface="Calibri"/>
              <a:buChar char="•"/>
            </a:pPr>
            <a:r>
              <a:rPr lang="en-US"/>
              <a:t>Monitor past and future materials</a:t>
            </a:r>
            <a:endParaRPr sz="200"/>
          </a:p>
          <a:p>
            <a:pPr marL="342900" lvl="0" indent="-279400" algn="l" rtl="0">
              <a:lnSpc>
                <a:spcPct val="90000"/>
              </a:lnSpc>
              <a:spcBef>
                <a:spcPts val="1200"/>
              </a:spcBef>
              <a:spcAft>
                <a:spcPts val="0"/>
              </a:spcAft>
              <a:buClr>
                <a:schemeClr val="dk1"/>
              </a:buClr>
              <a:buSzPts val="1200"/>
              <a:buFont typeface="Calibri"/>
              <a:buChar char="•"/>
            </a:pPr>
            <a:r>
              <a:rPr lang="en-US" b="1"/>
              <a:t>Think of written and artistic material as attempts to practice violence</a:t>
            </a:r>
            <a:endParaRPr sz="200"/>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Arial"/>
              <a:buNone/>
            </a:pPr>
            <a:r>
              <a:rPr lang="en-US"/>
              <a:t>5. Kanan, L. &amp; Lee, R. (2005). Threat Assessment Conference presentation conducted at the meeting of the Cherry Creek School District. Aurora, Colorado.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https://www.google.com/url?q=https://www.shutterstock.com/image-photo/artistic-equipment-easel-paint-brushes-tubes-613446836&amp;sa=D&amp;source=hangouts&amp;ust=1579213171414000&amp;usg=AFQjCNFhLi8fDho0PHlq8ggsmwm_UoLggw</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731520" y="4560572"/>
            <a:ext cx="5852160" cy="4320540"/>
          </a:xfrm>
          <a:prstGeom prst="rect">
            <a:avLst/>
          </a:prstGeom>
          <a:noFill/>
          <a:ln>
            <a:noFill/>
          </a:ln>
        </p:spPr>
        <p:txBody>
          <a:bodyPr spcFirstLastPara="1" wrap="square" lIns="97525" tIns="48750" rIns="97525" bIns="48750" anchor="t" anchorCtr="0">
            <a:noAutofit/>
          </a:bodyPr>
          <a:lstStyle/>
          <a:p>
            <a:pPr marL="0" lvl="0" indent="0" algn="l" rtl="0">
              <a:spcBef>
                <a:spcPts val="0"/>
              </a:spcBef>
              <a:spcAft>
                <a:spcPts val="0"/>
              </a:spcAft>
              <a:buNone/>
            </a:pPr>
            <a:r>
              <a:rPr lang="en-US" b="1" u="sng"/>
              <a:t>Speaking Notes:</a:t>
            </a:r>
            <a:endParaRPr b="1" u="sng"/>
          </a:p>
          <a:p>
            <a:pPr marL="0" lvl="0" indent="0" algn="l" rtl="0">
              <a:spcBef>
                <a:spcPts val="0"/>
              </a:spcBef>
              <a:spcAft>
                <a:spcPts val="0"/>
              </a:spcAft>
              <a:buNone/>
            </a:pPr>
            <a:r>
              <a:rPr lang="en-US"/>
              <a:t>Explain to the participants that the terms “threat assessment” and “behavioral risk assessment” will be used interchangeably. </a:t>
            </a:r>
            <a:endParaRPr/>
          </a:p>
          <a:p>
            <a:pPr marL="0" lvl="0" indent="0" algn="l" rtl="0">
              <a:spcBef>
                <a:spcPts val="0"/>
              </a:spcBef>
              <a:spcAft>
                <a:spcPts val="0"/>
              </a:spcAft>
              <a:buNone/>
            </a:pPr>
            <a:r>
              <a:rPr lang="en-US"/>
              <a:t>Similarly for the terms “Response, Management, and Support plans (RMS)”, and “case management”.</a:t>
            </a:r>
            <a:endParaRPr/>
          </a:p>
        </p:txBody>
      </p:sp>
      <p:sp>
        <p:nvSpPr>
          <p:cNvPr id="110" name="Google Shape;110;p1:notes"/>
          <p:cNvSpPr txBox="1">
            <a:spLocks noGrp="1"/>
          </p:cNvSpPr>
          <p:nvPr>
            <p:ph type="sldNum" idx="12"/>
          </p:nvPr>
        </p:nvSpPr>
        <p:spPr>
          <a:xfrm>
            <a:off x="4143589" y="9119476"/>
            <a:ext cx="3169920" cy="480060"/>
          </a:xfrm>
          <a:prstGeom prst="rect">
            <a:avLst/>
          </a:prstGeom>
          <a:noFill/>
          <a:ln>
            <a:noFill/>
          </a:ln>
        </p:spPr>
        <p:txBody>
          <a:bodyPr spcFirstLastPara="1" wrap="square" lIns="97525" tIns="48750" rIns="97525" bIns="4875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111" name="Google Shape;111;p1:notes"/>
          <p:cNvSpPr txBox="1">
            <a:spLocks noGrp="1"/>
          </p:cNvSpPr>
          <p:nvPr>
            <p:ph type="ftr" idx="11"/>
          </p:nvPr>
        </p:nvSpPr>
        <p:spPr>
          <a:xfrm>
            <a:off x="0" y="9119476"/>
            <a:ext cx="3169920" cy="480060"/>
          </a:xfrm>
          <a:prstGeom prst="rect">
            <a:avLst/>
          </a:prstGeom>
          <a:noFill/>
          <a:ln>
            <a:noFill/>
          </a:ln>
        </p:spPr>
        <p:txBody>
          <a:bodyPr spcFirstLastPara="1" wrap="square" lIns="97525" tIns="48750" rIns="97525" bIns="48750" anchor="b" anchorCtr="0">
            <a:noAutofit/>
          </a:bodyPr>
          <a:lstStyle/>
          <a:p>
            <a:pPr marL="0" lvl="0" indent="0" algn="l" rtl="0">
              <a:spcBef>
                <a:spcPts val="0"/>
              </a:spcBef>
              <a:spcAft>
                <a:spcPts val="0"/>
              </a:spcAft>
              <a:buNone/>
            </a:pPr>
            <a:r>
              <a:rPr lang="en-US"/>
              <a:t>www.Colorado.gov/CSSRC</a:t>
            </a:r>
            <a:endParaRPr/>
          </a:p>
        </p:txBody>
      </p:sp>
      <p:sp>
        <p:nvSpPr>
          <p:cNvPr id="112" name="Google Shape;112;p1:notes"/>
          <p:cNvSpPr txBox="1">
            <a:spLocks noGrp="1"/>
          </p:cNvSpPr>
          <p:nvPr>
            <p:ph type="dt" idx="10"/>
          </p:nvPr>
        </p:nvSpPr>
        <p:spPr>
          <a:xfrm>
            <a:off x="4143589" y="1"/>
            <a:ext cx="3169920" cy="480060"/>
          </a:xfrm>
          <a:prstGeom prst="rect">
            <a:avLst/>
          </a:prstGeom>
          <a:noFill/>
          <a:ln>
            <a:noFill/>
          </a:ln>
        </p:spPr>
        <p:txBody>
          <a:bodyPr spcFirstLastPara="1" wrap="square" lIns="97525" tIns="48750" rIns="97525" bIns="48750" anchor="t" anchorCtr="0">
            <a:noAutofit/>
          </a:bodyPr>
          <a:lstStyle/>
          <a:p>
            <a:pPr marL="0" lvl="0" indent="0" algn="r" rtl="0">
              <a:spcBef>
                <a:spcPts val="0"/>
              </a:spcBef>
              <a:spcAft>
                <a:spcPts val="0"/>
              </a:spcAft>
              <a:buNone/>
            </a:pPr>
            <a:r>
              <a:rPr lang="en-US"/>
              <a:t>3.22.17</a:t>
            </a:r>
            <a:endParaRPr/>
          </a:p>
        </p:txBody>
      </p:sp>
      <p:sp>
        <p:nvSpPr>
          <p:cNvPr id="113" name="Google Shape;113;p1:notes"/>
          <p:cNvSpPr txBox="1"/>
          <p:nvPr/>
        </p:nvSpPr>
        <p:spPr>
          <a:xfrm>
            <a:off x="0" y="0"/>
            <a:ext cx="3968463" cy="381288"/>
          </a:xfrm>
          <a:prstGeom prst="rect">
            <a:avLst/>
          </a:prstGeom>
          <a:noFill/>
          <a:ln>
            <a:noFill/>
          </a:ln>
        </p:spPr>
        <p:txBody>
          <a:bodyPr spcFirstLastPara="1" wrap="square" lIns="94675" tIns="47325" rIns="94675" bIns="473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e1c9a92c0d_0_73: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ge1c9a92c0d_0_73: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Note that drawings are typically seen with younger children, because they are not as able to express themselves in written/verbal communications.</a:t>
            </a:r>
            <a:endParaRPr/>
          </a:p>
          <a:p>
            <a:pPr marL="0" lvl="0" indent="0" algn="l" rtl="0">
              <a:spcBef>
                <a:spcPts val="0"/>
              </a:spcBef>
              <a:spcAft>
                <a:spcPts val="0"/>
              </a:spcAft>
              <a:buClr>
                <a:schemeClr val="dk1"/>
              </a:buClr>
              <a:buSzPts val="1200"/>
              <a:buFont typeface="Calibri"/>
              <a:buNone/>
            </a:pPr>
            <a:r>
              <a:rPr lang="en-US"/>
              <a:t>Mention context, this drawing may be somewhat normalized if teacher is instructing on Voodoo culture</a:t>
            </a:r>
            <a:endParaRPr/>
          </a:p>
          <a:p>
            <a:pPr marL="0" lvl="0" indent="0" algn="l" rtl="0">
              <a:spcBef>
                <a:spcPts val="0"/>
              </a:spcBef>
              <a:spcAft>
                <a:spcPts val="0"/>
              </a:spcAft>
              <a:buClr>
                <a:schemeClr val="dk1"/>
              </a:buClr>
              <a:buSzPts val="1200"/>
              <a:buFont typeface="Calibri"/>
              <a:buNone/>
            </a:pPr>
            <a:r>
              <a:rPr lang="en-US"/>
              <a:t>Ask group to read this writing and think about the key findings and behaviors of concern</a:t>
            </a:r>
            <a:endParaRPr/>
          </a:p>
          <a:p>
            <a:pPr marL="0" lvl="0" indent="0" algn="l" rtl="0">
              <a:spcBef>
                <a:spcPts val="0"/>
              </a:spcBef>
              <a:spcAft>
                <a:spcPts val="0"/>
              </a:spcAft>
              <a:buClr>
                <a:schemeClr val="dk1"/>
              </a:buClr>
              <a:buSzPts val="1200"/>
              <a:buFont typeface="Calibri"/>
              <a:buNone/>
            </a:pPr>
            <a:r>
              <a:rPr lang="en-US"/>
              <a:t>Have group identify key points or summarize if necessary: </a:t>
            </a:r>
            <a:endParaRPr/>
          </a:p>
          <a:p>
            <a:pPr marL="0" lvl="0" indent="0" algn="l" rtl="0">
              <a:spcBef>
                <a:spcPts val="0"/>
              </a:spcBef>
              <a:spcAft>
                <a:spcPts val="0"/>
              </a:spcAft>
              <a:buClr>
                <a:schemeClr val="dk1"/>
              </a:buClr>
              <a:buSzPts val="1200"/>
              <a:buFont typeface="Calibri"/>
              <a:buNone/>
            </a:pPr>
            <a:r>
              <a:rPr lang="en-US"/>
              <a:t>Initials, may indicate an identified target or suicidal ideation if they match the student’s initials</a:t>
            </a:r>
            <a:endParaRPr/>
          </a:p>
          <a:p>
            <a:pPr marL="0" lvl="0" indent="0" algn="l" rtl="0">
              <a:spcBef>
                <a:spcPts val="0"/>
              </a:spcBef>
              <a:spcAft>
                <a:spcPts val="0"/>
              </a:spcAft>
              <a:buClr>
                <a:schemeClr val="dk1"/>
              </a:buClr>
              <a:buSzPts val="1200"/>
              <a:buFont typeface="Calibri"/>
              <a:buNone/>
            </a:pPr>
            <a:r>
              <a:rPr lang="en-US"/>
              <a:t>Sewn shut eyes and mouth, may indicate death or silencing a snitch</a:t>
            </a:r>
            <a:endParaRPr/>
          </a:p>
          <a:p>
            <a:pPr marL="0" lvl="0" indent="0" algn="l" rtl="0">
              <a:spcBef>
                <a:spcPts val="0"/>
              </a:spcBef>
              <a:spcAft>
                <a:spcPts val="0"/>
              </a:spcAft>
              <a:buClr>
                <a:schemeClr val="dk1"/>
              </a:buClr>
              <a:buSzPts val="1200"/>
              <a:buFont typeface="Calibri"/>
              <a:buNone/>
            </a:pPr>
            <a:r>
              <a:rPr lang="en-US"/>
              <a:t>Doll, may indicate dehumanization of actual target to a doll or a voodoo doll </a:t>
            </a:r>
            <a:endParaRPr/>
          </a:p>
          <a:p>
            <a:pPr marL="0" lvl="0" indent="0" algn="l" rtl="0">
              <a:spcBef>
                <a:spcPts val="0"/>
              </a:spcBef>
              <a:spcAft>
                <a:spcPts val="0"/>
              </a:spcAft>
              <a:buClr>
                <a:schemeClr val="dk1"/>
              </a:buClr>
              <a:buSzPts val="1200"/>
              <a:buFont typeface="Calibri"/>
              <a:buNone/>
            </a:pPr>
            <a:r>
              <a:rPr lang="en-US"/>
              <a:t>Spike in head, may indicate type of weapon, violence and/or voodoo connection.  Also, note that spike is very detailed, compared to doll, may indicate obsession</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Font typeface="Arial"/>
              <a:buNone/>
            </a:pPr>
            <a:r>
              <a:rPr lang="en-US">
                <a:latin typeface="Arial"/>
                <a:ea typeface="Arial"/>
                <a:cs typeface="Arial"/>
                <a:sym typeface="Arial"/>
              </a:rPr>
              <a:t>Drawing by 10</a:t>
            </a:r>
            <a:r>
              <a:rPr lang="en-US" baseline="30000">
                <a:latin typeface="Arial"/>
                <a:ea typeface="Arial"/>
                <a:cs typeface="Arial"/>
                <a:sym typeface="Arial"/>
              </a:rPr>
              <a:t>th</a:t>
            </a:r>
            <a:r>
              <a:rPr lang="en-US">
                <a:latin typeface="Arial"/>
                <a:ea typeface="Arial"/>
                <a:cs typeface="Arial"/>
                <a:sym typeface="Arial"/>
              </a:rPr>
              <a:t> grader</a:t>
            </a:r>
            <a:endParaRPr/>
          </a:p>
          <a:p>
            <a:pPr marL="0" lvl="0" indent="0" algn="l" rtl="0">
              <a:spcBef>
                <a:spcPts val="0"/>
              </a:spcBef>
              <a:spcAft>
                <a:spcPts val="0"/>
              </a:spcAft>
              <a:buClr>
                <a:schemeClr val="dk1"/>
              </a:buClr>
              <a:buFont typeface="Arial"/>
              <a:buNone/>
            </a:pPr>
            <a:r>
              <a:rPr lang="en-US">
                <a:latin typeface="Arial"/>
                <a:ea typeface="Arial"/>
                <a:cs typeface="Arial"/>
                <a:sym typeface="Arial"/>
              </a:rPr>
              <a:t>Artwork left on another student’s desk after class was dismissed.</a:t>
            </a:r>
            <a:endParaRPr>
              <a:latin typeface="Arial"/>
              <a:ea typeface="Arial"/>
              <a:cs typeface="Arial"/>
              <a:sym typeface="Aria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SzPts val="1200"/>
              <a:buFont typeface="Calibri"/>
              <a:buNone/>
            </a:pPr>
            <a:r>
              <a:rPr lang="en-US"/>
              <a:t>Provided by L. Kanan</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1c9a92c0d_0_70: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ge1c9a92c0d_0_70: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dirty="0"/>
              <a:t>Speaking Notes:</a:t>
            </a:r>
            <a:endParaRPr dirty="0"/>
          </a:p>
          <a:p>
            <a:pPr marL="0" lvl="0" indent="0" algn="l" rtl="0">
              <a:spcBef>
                <a:spcPts val="0"/>
              </a:spcBef>
              <a:spcAft>
                <a:spcPts val="0"/>
              </a:spcAft>
              <a:buClr>
                <a:schemeClr val="dk1"/>
              </a:buClr>
              <a:buSzPts val="1200"/>
              <a:buFont typeface="Calibri"/>
              <a:buNone/>
            </a:pPr>
            <a:r>
              <a:rPr lang="en-US" dirty="0"/>
              <a:t>Ask group to read this writing and think about the key findings and behaviors of concern</a:t>
            </a:r>
            <a:endParaRPr dirty="0"/>
          </a:p>
          <a:p>
            <a:pPr marL="0" lvl="0" indent="0" algn="l" rtl="0">
              <a:spcBef>
                <a:spcPts val="0"/>
              </a:spcBef>
              <a:spcAft>
                <a:spcPts val="0"/>
              </a:spcAft>
              <a:buClr>
                <a:schemeClr val="dk1"/>
              </a:buClr>
              <a:buSzPts val="1200"/>
              <a:buFont typeface="Calibri"/>
              <a:buNone/>
            </a:pPr>
            <a:r>
              <a:rPr lang="en-US" dirty="0"/>
              <a:t>Have group identify key points or summarize if necessary: </a:t>
            </a:r>
            <a:endParaRPr dirty="0"/>
          </a:p>
          <a:p>
            <a:pPr marL="0" lvl="0" indent="0" algn="l" rtl="0">
              <a:spcBef>
                <a:spcPts val="0"/>
              </a:spcBef>
              <a:spcAft>
                <a:spcPts val="0"/>
              </a:spcAft>
              <a:buClr>
                <a:schemeClr val="dk1"/>
              </a:buClr>
              <a:buSzPts val="1200"/>
              <a:buFont typeface="Calibri"/>
              <a:buNone/>
            </a:pPr>
            <a:r>
              <a:rPr lang="en-US" dirty="0"/>
              <a:t>Specific number indicates research and planning, may indicate obsessing over number of targets</a:t>
            </a:r>
            <a:endParaRPr dirty="0"/>
          </a:p>
          <a:p>
            <a:pPr marL="0" lvl="0" indent="0" algn="l" rtl="0">
              <a:spcBef>
                <a:spcPts val="0"/>
              </a:spcBef>
              <a:spcAft>
                <a:spcPts val="0"/>
              </a:spcAft>
              <a:buClr>
                <a:schemeClr val="dk1"/>
              </a:buClr>
              <a:buSzPts val="1200"/>
              <a:buFont typeface="Calibri"/>
              <a:buNone/>
            </a:pPr>
            <a:r>
              <a:rPr lang="en-US" dirty="0"/>
              <a:t>Entire writing is a plan</a:t>
            </a:r>
            <a:endParaRPr dirty="0"/>
          </a:p>
          <a:p>
            <a:pPr marL="0" lvl="0" indent="0" algn="l" rtl="0">
              <a:spcBef>
                <a:spcPts val="0"/>
              </a:spcBef>
              <a:spcAft>
                <a:spcPts val="0"/>
              </a:spcAft>
              <a:buClr>
                <a:schemeClr val="dk1"/>
              </a:buClr>
              <a:buSzPts val="1200"/>
              <a:buFont typeface="Calibri"/>
              <a:buNone/>
            </a:pPr>
            <a:r>
              <a:rPr lang="en-US" dirty="0"/>
              <a:t>“Has three guns”, may indicate student has access to weapons</a:t>
            </a:r>
            <a:endParaRPr dirty="0"/>
          </a:p>
          <a:p>
            <a:pPr marL="0" lvl="0" indent="0" algn="l" rtl="0">
              <a:spcBef>
                <a:spcPts val="0"/>
              </a:spcBef>
              <a:spcAft>
                <a:spcPts val="0"/>
              </a:spcAft>
              <a:buClr>
                <a:schemeClr val="dk1"/>
              </a:buClr>
              <a:buSzPts val="1200"/>
              <a:buFont typeface="Calibri"/>
              <a:buNone/>
            </a:pPr>
            <a:r>
              <a:rPr lang="en-US" dirty="0"/>
              <a:t>“Killing him first and putting him in dumpster”, may indicate desensitizing or practicing violence on father, dehumanization because father is a piece of garbage, eliminating barriers to the planned for attack on the school</a:t>
            </a:r>
            <a:endParaRPr dirty="0"/>
          </a:p>
          <a:p>
            <a:pPr marL="0" lvl="0" indent="0" algn="l" rtl="0">
              <a:spcBef>
                <a:spcPts val="0"/>
              </a:spcBef>
              <a:spcAft>
                <a:spcPts val="0"/>
              </a:spcAft>
              <a:buClr>
                <a:schemeClr val="dk1"/>
              </a:buClr>
              <a:buSzPts val="1200"/>
              <a:buFont typeface="Calibri"/>
              <a:buNone/>
            </a:pPr>
            <a:r>
              <a:rPr lang="en-US" dirty="0"/>
              <a:t>“Taking the motor”, may indicate a different weapon type to be used in killing targets</a:t>
            </a:r>
            <a:endParaRPr dirty="0"/>
          </a:p>
          <a:p>
            <a:pPr marL="0" lvl="0" indent="0" algn="l" rtl="0">
              <a:spcBef>
                <a:spcPts val="0"/>
              </a:spcBef>
              <a:spcAft>
                <a:spcPts val="0"/>
              </a:spcAft>
              <a:buClr>
                <a:schemeClr val="dk1"/>
              </a:buClr>
              <a:buSzPts val="1200"/>
              <a:buFont typeface="Calibri"/>
              <a:buNone/>
            </a:pPr>
            <a:r>
              <a:rPr lang="en-US" dirty="0"/>
              <a:t>“I kill myself”, may indicate suicidal ideation</a:t>
            </a:r>
            <a:endParaRPr dirty="0"/>
          </a:p>
          <a:p>
            <a:pPr marL="0" lvl="0" indent="0" algn="l" rtl="0">
              <a:spcBef>
                <a:spcPts val="0"/>
              </a:spcBef>
              <a:spcAft>
                <a:spcPts val="0"/>
              </a:spcAft>
              <a:buClr>
                <a:schemeClr val="dk1"/>
              </a:buClr>
              <a:buSzPts val="1200"/>
              <a:buFont typeface="Calibri"/>
              <a:buNone/>
            </a:pPr>
            <a:r>
              <a:rPr lang="en-US" dirty="0"/>
              <a:t>“Tell the deputy”, may indicate desire to “suicide by cop”</a:t>
            </a:r>
            <a:endParaRPr dirty="0"/>
          </a:p>
          <a:p>
            <a:pPr marL="0" lvl="0" indent="0" algn="l" rtl="0">
              <a:spcBef>
                <a:spcPts val="0"/>
              </a:spcBef>
              <a:spcAft>
                <a:spcPts val="0"/>
              </a:spcAft>
              <a:buClr>
                <a:schemeClr val="dk1"/>
              </a:buClr>
              <a:buSzPts val="1200"/>
              <a:buFont typeface="Calibri"/>
              <a:buNone/>
            </a:pPr>
            <a:r>
              <a:rPr lang="en-US" dirty="0"/>
              <a:t>“Be on CNN”, may indicate desire for infamy and/or the presence of a legacy token</a:t>
            </a:r>
            <a:endParaRPr dirty="0"/>
          </a:p>
          <a:p>
            <a:pPr marL="0" lvl="0" indent="0" algn="l" rtl="0">
              <a:spcBef>
                <a:spcPts val="0"/>
              </a:spcBef>
              <a:spcAft>
                <a:spcPts val="0"/>
              </a:spcAft>
              <a:buClr>
                <a:schemeClr val="lt1"/>
              </a:buClr>
              <a:buSzPts val="1200"/>
              <a:buFont typeface="Calibri"/>
              <a:buNone/>
            </a:pP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Presenter Notes:</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References:</a:t>
            </a:r>
            <a:endParaRPr dirty="0"/>
          </a:p>
          <a:p>
            <a:pPr marL="0" lvl="0" indent="0" algn="l" rtl="0">
              <a:spcBef>
                <a:spcPts val="0"/>
              </a:spcBef>
              <a:spcAft>
                <a:spcPts val="0"/>
              </a:spcAft>
              <a:buClr>
                <a:schemeClr val="dk1"/>
              </a:buClr>
              <a:buSzPts val="1200"/>
              <a:buFont typeface="Calibri"/>
              <a:buNone/>
            </a:pPr>
            <a:r>
              <a:rPr lang="en-US" dirty="0"/>
              <a:t>None</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Image:</a:t>
            </a:r>
            <a:endParaRPr dirty="0"/>
          </a:p>
          <a:p>
            <a:pPr marL="0" lvl="0" indent="0" algn="l" rtl="0">
              <a:spcBef>
                <a:spcPts val="0"/>
              </a:spcBef>
              <a:spcAft>
                <a:spcPts val="0"/>
              </a:spcAft>
              <a:buClr>
                <a:schemeClr val="dk1"/>
              </a:buClr>
              <a:buFont typeface="Arial"/>
              <a:buNone/>
            </a:pPr>
            <a:r>
              <a:rPr lang="en-US" dirty="0"/>
              <a:t>Provided by L. </a:t>
            </a:r>
            <a:r>
              <a:rPr lang="en-US" dirty="0" err="1"/>
              <a:t>Kanan</a:t>
            </a:r>
            <a:endParaRPr dirty="0"/>
          </a:p>
          <a:p>
            <a:pPr marL="0" lvl="0" indent="0" algn="l" rtl="0">
              <a:spcBef>
                <a:spcPts val="0"/>
              </a:spcBef>
              <a:spcAft>
                <a:spcPts val="0"/>
              </a:spcAft>
              <a:buClr>
                <a:schemeClr val="dk1"/>
              </a:buClr>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1c9a92c0d_0_7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ge1c9a92c0d_0_76: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dirty="0"/>
              <a:t>Speaking Notes:</a:t>
            </a:r>
            <a:endParaRPr dirty="0"/>
          </a:p>
          <a:p>
            <a:pPr marL="0" lvl="0" indent="0" algn="l" rtl="0">
              <a:spcBef>
                <a:spcPts val="0"/>
              </a:spcBef>
              <a:spcAft>
                <a:spcPts val="0"/>
              </a:spcAft>
              <a:buClr>
                <a:schemeClr val="dk1"/>
              </a:buClr>
              <a:buFont typeface="Arial"/>
              <a:buNone/>
            </a:pPr>
            <a:r>
              <a:rPr lang="en-US" dirty="0"/>
              <a:t>Many students will make regular threats, due to </a:t>
            </a:r>
            <a:r>
              <a:rPr lang="en-US" dirty="0" err="1"/>
              <a:t>disabiity</a:t>
            </a:r>
            <a:r>
              <a:rPr lang="en-US" dirty="0"/>
              <a:t> or youth, but lack the capacity to actually carry something out.</a:t>
            </a:r>
            <a:endParaRPr dirty="0"/>
          </a:p>
          <a:p>
            <a:pPr marL="0" lvl="0" indent="0" algn="l" rtl="0">
              <a:spcBef>
                <a:spcPts val="0"/>
              </a:spcBef>
              <a:spcAft>
                <a:spcPts val="0"/>
              </a:spcAft>
              <a:buClr>
                <a:schemeClr val="dk1"/>
              </a:buClr>
              <a:buFont typeface="Arial"/>
              <a:buNone/>
            </a:pPr>
            <a:r>
              <a:rPr lang="en-US" dirty="0"/>
              <a:t>Some will never communicate a threat, based on isolation or an ability to keep secrets, but if they are exhibiting behaviors of concern, they should still be assessed.  You don’t have to have a threat to conduct a threat assessment, although it’s in the name.</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The implication is that, while all threats (direct, indirect, conditional, or otherwise) should be taken seriously, they are not the most reliable indicator of risk for violent behavior and, therefore, should not be a necessary condition to initiate an inquiry or assessment.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A Threat Assessment team will, ideally, be called together when there is a concern that a student could pose a threat.  If possible, do not wait until the student actually makes a threat.</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Presenter Notes:</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References:</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Image:</a:t>
            </a:r>
            <a:endParaRPr dirty="0"/>
          </a:p>
          <a:p>
            <a:pPr marL="0" lvl="0" indent="0" algn="l" rtl="0">
              <a:spcBef>
                <a:spcPts val="0"/>
              </a:spcBef>
              <a:spcAft>
                <a:spcPts val="0"/>
              </a:spcAft>
              <a:buClr>
                <a:schemeClr val="dk1"/>
              </a:buClr>
              <a:buFont typeface="Arial"/>
              <a:buNone/>
            </a:pPr>
            <a:r>
              <a:rPr lang="en-US" dirty="0"/>
              <a:t>None</a:t>
            </a:r>
            <a:endParaRPr dirty="0"/>
          </a:p>
          <a:p>
            <a:pPr marL="0" lvl="0" indent="0" algn="l" rtl="0">
              <a:spcBef>
                <a:spcPts val="0"/>
              </a:spcBef>
              <a:spcAft>
                <a:spcPts val="0"/>
              </a:spcAft>
              <a:buClr>
                <a:schemeClr val="dk1"/>
              </a:buClr>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1c9a92c0d_0_49: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ge1c9a92c0d_0_4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Just covered why we do Threat Assessments, now lets cover when this process should be implemented.  As we explore these behaviors, be thinking about where a student may be on the pathway to violence.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SzPts val="1200"/>
              <a:buFont typeface="Calibri"/>
              <a:buNone/>
            </a:pPr>
            <a:r>
              <a:rPr lang="en-US"/>
              <a:t>Introducing the next section.</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c9a92c0d_0_55: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ge1c9a92c0d_0_55: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You will remember that earlier in this presentation, it was mentioned that students who pose a threat of targeted violence often engaged in behavior that was of concern to others or seemed to be indicative of a need for intervention.  </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Motives: You will see here a selection of possible motives for launching an attack, Dr. Nicoletti has focused most of his work on the “avenger killer” who is looking to avenge some perceived wrong that has been committed against them.</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Current Life Information: Downward progression in functioning may be academic changes, inability to cope with stress, a downward progression in relationships with friends, family, boyfriend/girlfriend.  Perception of being treated unfairly it is important as was mentioned earlier, it is the students perception not ours as adults.  Example is the Columbine shooters; after their attack the media and society stated that they had to have been bullied to conduct such a heinous attack, but witness statements from the school community did not report this, in fact they reported in some cases that the shooters were the bullies, but if you go one step deeper and read the shooters personal journals, the shooter perceived that they were being harassed, bullied and isolated from the greater school community based on the way they dressed, their personal appearance, and the music they listened to.</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Remember that the most important thing maybe that we are seeing a change in behaviors or clusters (groups) of these behaviors in a very short period of time.  The Virginia Tech shooter exhibited 22 warning signs in the two weeks prior to his attack, which were unfortunately not tied together until after the attack.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Many of your students may have some of these behaviors or circumstances, you need to establish if this is their baseline, not that its great they have them, but at minimum we can observe if they are collecting additional behaviors and/or are experiencing changes.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r>
              <a:rPr lang="en-US"/>
              <a:t>Complete list can be found in Essentials and on one pager</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3. Federal Bureau of Investigation Behavioral Analysis Unit. (2018). The school shooter – A quick reference guide. https://info.publicintelligence.net/FBISchoolShooterReferenceGuide.pdf</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4. Fein, R., Vossekuil, B., Pollack, W., Borum, R., Modzeleski, W., &amp; Reddy, M. Threat Assessment in Schools: A Guide to Managing Threatening Situations and to Creating Safe School Climates. U.S. Department of Education, Office of Elementary and Secondary Education, Safe and Drug-Free Schools Program and U.S. Secret Service, National Threat Assessment Center, Washington, D.C., 2002.</a:t>
            </a:r>
            <a:endParaRPr/>
          </a:p>
          <a:p>
            <a:pPr marL="0" lvl="0" indent="0" algn="l" rtl="0">
              <a:spcBef>
                <a:spcPts val="0"/>
              </a:spcBef>
              <a:spcAft>
                <a:spcPts val="0"/>
              </a:spcAft>
              <a:buClr>
                <a:schemeClr val="dk1"/>
              </a:buClr>
              <a:buFont typeface="Arial"/>
              <a:buNone/>
            </a:pPr>
            <a:endParaRPr/>
          </a:p>
          <a:p>
            <a:pPr marL="228600" lvl="0" indent="-228600" algn="l" rtl="0">
              <a:spcBef>
                <a:spcPts val="0"/>
              </a:spcBef>
              <a:spcAft>
                <a:spcPts val="0"/>
              </a:spcAft>
              <a:buClr>
                <a:schemeClr val="dk1"/>
              </a:buClr>
              <a:buSzPts val="1200"/>
              <a:buFont typeface="Calibri"/>
              <a:buAutoNum type="arabicPeriod" startAt="6"/>
            </a:pPr>
            <a:r>
              <a:rPr lang="en-US"/>
              <a:t>National Threat Assessment Center. (2018). Enhancing school safety using a threat assessment model: An operational guide for preventing targeted school violence. U.S. Secret Service, Department of Homeland Security.</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href="https://pixabay.com/users/geralt-9301/?utm_source=link-attribution&amp;amp;utm_medium=referral&amp;amp;utm_campaign=image&amp;amp;utm_content=663368"&gt;Gerd Altmann&lt;/a&gt; from &lt;a href="https://pixabay.com/?utm_source=link-attribution&amp;amp;utm_medium=referral&amp;amp;utm_campaign=image&amp;amp;utm_content=663368"&gt;Pixabay&lt;/a&gt;</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1c9a92c0d_0_58: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0" name="Google Shape;370;ge1c9a92c0d_0_58: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dirty="0"/>
              <a:t>Speaking Notes:</a:t>
            </a:r>
            <a:endParaRPr dirty="0"/>
          </a:p>
          <a:p>
            <a:pPr marL="0" lvl="0" indent="0" algn="l" rtl="0">
              <a:spcBef>
                <a:spcPts val="0"/>
              </a:spcBef>
              <a:spcAft>
                <a:spcPts val="0"/>
              </a:spcAft>
              <a:buClr>
                <a:schemeClr val="dk1"/>
              </a:buClr>
              <a:buSzPts val="1200"/>
              <a:buFont typeface="Calibri"/>
              <a:buNone/>
            </a:pPr>
            <a:r>
              <a:rPr lang="en-US" dirty="0"/>
              <a:t>Moving further up the pathway to violence we may begin to see attack related behaviors prior to an attack; such as skill set building or gaining the needed tactical plan or experience, gathering weapons and other tactical gear needed for the attack, dehumanizing of the target(s) through name calling and desensitization by practicing violence perhaps on small animals, siblings or family members, changes in appearance like those seen in the Aurora theater shooter and the Virginia Tech shooter, we may also see those who use alcohol, drugs or medications stop using so they can think more clearly and carry out their plan.  Additionally, moving even further up the pathway to violence we may see the creation of a “legacy token”  which may be a video or written manifesto examples of this include the Parkland, Virginia Tech and Isla Vista shooter. And, finally we may see “cocooning” or self isolation so they can make final preparations, as was seen in the Sandy Hook shooter.</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Presenter Notes:</a:t>
            </a:r>
            <a:endParaRPr dirty="0"/>
          </a:p>
          <a:p>
            <a:pPr marL="0" lvl="0" indent="0" algn="l" rtl="0">
              <a:spcBef>
                <a:spcPts val="0"/>
              </a:spcBef>
              <a:spcAft>
                <a:spcPts val="0"/>
              </a:spcAft>
              <a:buClr>
                <a:schemeClr val="dk1"/>
              </a:buClr>
              <a:buSzPts val="1200"/>
              <a:buFont typeface="Calibri"/>
              <a:buNone/>
            </a:pPr>
            <a:r>
              <a:rPr lang="en-US" dirty="0"/>
              <a:t>Don’t have to mention every one, pick the ones that the presenter feels the most comfortable with.</a:t>
            </a:r>
            <a:endParaRPr dirty="0"/>
          </a:p>
          <a:p>
            <a:pPr marL="0" lvl="0" indent="0" algn="l" rtl="0">
              <a:spcBef>
                <a:spcPts val="0"/>
              </a:spcBef>
              <a:spcAft>
                <a:spcPts val="0"/>
              </a:spcAft>
              <a:buClr>
                <a:schemeClr val="lt1"/>
              </a:buClr>
              <a:buSzPts val="1200"/>
              <a:buFont typeface="Calibri"/>
              <a:buNone/>
            </a:pPr>
            <a:r>
              <a:rPr lang="en-US" dirty="0"/>
              <a:t>Complete list can be found in Essentials and on one pager</a:t>
            </a:r>
            <a:endParaRPr dirty="0"/>
          </a:p>
          <a:p>
            <a:pPr marL="0" lvl="0" indent="0" algn="l" rtl="0">
              <a:spcBef>
                <a:spcPts val="0"/>
              </a:spcBef>
              <a:spcAft>
                <a:spcPts val="0"/>
              </a:spcAft>
              <a:buClr>
                <a:schemeClr val="dk1"/>
              </a:buClr>
              <a:buSzPts val="1200"/>
              <a:buFont typeface="Calibri"/>
              <a:buNone/>
            </a:pPr>
            <a:r>
              <a:rPr lang="en-US" dirty="0"/>
              <a:t>Other ways to explain:</a:t>
            </a:r>
            <a:endParaRPr dirty="0"/>
          </a:p>
          <a:p>
            <a:pPr marL="0" lvl="0" indent="0" algn="l" rtl="0">
              <a:spcBef>
                <a:spcPts val="0"/>
              </a:spcBef>
              <a:spcAft>
                <a:spcPts val="0"/>
              </a:spcAft>
              <a:buClr>
                <a:srgbClr val="03070C"/>
              </a:buClr>
              <a:buSzPts val="1200"/>
              <a:buFont typeface="Calibri"/>
              <a:buNone/>
            </a:pPr>
            <a:r>
              <a:rPr lang="en-US" dirty="0"/>
              <a:t>Attack plans, boundary probing or rehearsals (skill set building)</a:t>
            </a:r>
            <a:endParaRPr dirty="0"/>
          </a:p>
          <a:p>
            <a:pPr marL="0" lvl="0" indent="0" algn="l" rtl="0">
              <a:spcBef>
                <a:spcPts val="0"/>
              </a:spcBef>
              <a:spcAft>
                <a:spcPts val="0"/>
              </a:spcAft>
              <a:buClr>
                <a:srgbClr val="03070C"/>
              </a:buClr>
              <a:buSzPts val="1200"/>
              <a:buFont typeface="Calibri"/>
              <a:buNone/>
            </a:pPr>
            <a:r>
              <a:rPr lang="en-US" dirty="0"/>
              <a:t>Recent weapon-seeking behavior </a:t>
            </a:r>
            <a:r>
              <a:rPr lang="en-US" i="1" dirty="0"/>
              <a:t>(and/or other tactical paraphernalia) </a:t>
            </a:r>
            <a:endParaRPr dirty="0"/>
          </a:p>
          <a:p>
            <a:pPr marL="0" lvl="0" indent="0" algn="l" rtl="0">
              <a:spcBef>
                <a:spcPts val="0"/>
              </a:spcBef>
              <a:spcAft>
                <a:spcPts val="0"/>
              </a:spcAft>
              <a:buClr>
                <a:schemeClr val="dk1"/>
              </a:buClr>
              <a:buSzPts val="1200"/>
              <a:buFont typeface="Calibri"/>
              <a:buNone/>
            </a:pPr>
            <a:r>
              <a:rPr lang="en-US" dirty="0"/>
              <a:t>Condones or is considering violence (dehumanization &amp; desensitization) </a:t>
            </a:r>
            <a:endParaRPr dirty="0"/>
          </a:p>
          <a:p>
            <a:pPr marL="0" lvl="0" indent="0" algn="l" rtl="0">
              <a:spcBef>
                <a:spcPts val="0"/>
              </a:spcBef>
              <a:spcAft>
                <a:spcPts val="0"/>
              </a:spcAft>
              <a:buClr>
                <a:srgbClr val="03070C"/>
              </a:buClr>
              <a:buSzPts val="1200"/>
              <a:buFont typeface="Calibri"/>
              <a:buNone/>
            </a:pPr>
            <a:r>
              <a:rPr lang="en-US" dirty="0"/>
              <a:t>Abrupt cessation in the use of alcohol, drugs, and/or medications (cleansing/purifying) </a:t>
            </a:r>
            <a:endParaRPr b="1" u="sng" dirty="0"/>
          </a:p>
          <a:p>
            <a:pPr marL="0" lvl="0" indent="0" algn="l" rtl="0">
              <a:spcBef>
                <a:spcPts val="0"/>
              </a:spcBef>
              <a:spcAft>
                <a:spcPts val="0"/>
              </a:spcAft>
              <a:buClr>
                <a:srgbClr val="03070C"/>
              </a:buClr>
              <a:buSzPts val="1200"/>
              <a:buFont typeface="Calibri"/>
              <a:buNone/>
            </a:pPr>
            <a:r>
              <a:rPr lang="en-US" dirty="0"/>
              <a:t>Inappropriate or dramatic change in appearance (e.g. hair, tattoos) </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References:</a:t>
            </a:r>
            <a:endParaRPr dirty="0"/>
          </a:p>
          <a:p>
            <a:pPr marL="0" lvl="0" indent="0" algn="l" rtl="0">
              <a:spcBef>
                <a:spcPts val="0"/>
              </a:spcBef>
              <a:spcAft>
                <a:spcPts val="0"/>
              </a:spcAft>
              <a:buClr>
                <a:schemeClr val="dk1"/>
              </a:buClr>
              <a:buFont typeface="Arial"/>
              <a:buNone/>
            </a:pPr>
            <a:r>
              <a:rPr lang="en-US" dirty="0"/>
              <a:t>3. Federal Bureau of Investigation Behavioral Analysis Unit. (2018). The school shooter – A quick reference guide. https://info.publicintelligence.net/FBI-SchoolShooterReferenceGuide.pdf</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4. Fein, R., </a:t>
            </a:r>
            <a:r>
              <a:rPr lang="en-US" dirty="0" err="1"/>
              <a:t>Vossekuil</a:t>
            </a:r>
            <a:r>
              <a:rPr lang="en-US" dirty="0"/>
              <a:t>, B., Pollack, W., </a:t>
            </a:r>
            <a:r>
              <a:rPr lang="en-US" dirty="0" err="1"/>
              <a:t>Borum</a:t>
            </a:r>
            <a:r>
              <a:rPr lang="en-US" dirty="0"/>
              <a:t>, R., </a:t>
            </a:r>
            <a:r>
              <a:rPr lang="en-US" dirty="0" err="1"/>
              <a:t>Modzeleski</a:t>
            </a:r>
            <a:r>
              <a:rPr lang="en-US" dirty="0"/>
              <a:t>, W., &amp; Reddy, M. Threat Assessment in Schools: A Guide to Managing Threatening Situations and to Creating Safe School Climates. U.S. Department of Education, Office of Elementary and Secondary Education, Safe and Drug-Free Schools Program and U.S. Secret Service, National Threat Assessment Center, Washington, D.C., 2002.</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6. National Threat Assessment Center. (2018). Enhancing school safety using a threat assessment model: An operational guide for preventing targeted school violence. U.S. Secret Service, Department of Homeland Security.</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8. Nicoletti, J. (2013, April 12). Detection, disruption &amp; threat assessment in schools. [Conference session.] Symposium conducted at the meeting of the Colorado School Safety Resource Center, Loveland, Colorado.  	http://cdpsdocs.state.co.us/safeschools/Training%20Flyers%20Agendas/Nicoletti%20CSSRC%20Threat%20Assessment%20in%20Schools%20Training.CSSRC.pdf.</a:t>
            </a:r>
            <a:endParaRPr dirty="0"/>
          </a:p>
          <a:p>
            <a:pPr marL="0" lvl="0" indent="0" algn="l" rtl="0">
              <a:spcBef>
                <a:spcPts val="0"/>
              </a:spcBef>
              <a:spcAft>
                <a:spcPts val="0"/>
              </a:spcAft>
              <a:buClr>
                <a:schemeClr val="lt1"/>
              </a:buClr>
              <a:buSzPts val="1200"/>
              <a:buFont typeface="Calibri"/>
              <a:buNone/>
            </a:pPr>
            <a:endParaRPr b="1" u="sng" dirty="0"/>
          </a:p>
          <a:p>
            <a:pPr marL="0" lvl="0" indent="0" algn="l" rtl="0">
              <a:spcBef>
                <a:spcPts val="0"/>
              </a:spcBef>
              <a:spcAft>
                <a:spcPts val="0"/>
              </a:spcAft>
              <a:buClr>
                <a:schemeClr val="dk1"/>
              </a:buClr>
              <a:buSzPts val="1200"/>
              <a:buFont typeface="Calibri"/>
              <a:buNone/>
            </a:pPr>
            <a:r>
              <a:rPr lang="en-US" b="1" u="sng" dirty="0"/>
              <a:t>Image:</a:t>
            </a:r>
            <a:endParaRPr dirty="0"/>
          </a:p>
          <a:p>
            <a:pPr marL="0" lvl="0" indent="0" algn="l" rtl="0">
              <a:spcBef>
                <a:spcPts val="0"/>
              </a:spcBef>
              <a:spcAft>
                <a:spcPts val="0"/>
              </a:spcAft>
              <a:buClr>
                <a:schemeClr val="dk1"/>
              </a:buClr>
              <a:buFont typeface="Arial"/>
              <a:buNone/>
            </a:pPr>
            <a:r>
              <a:rPr lang="en-US" dirty="0"/>
              <a:t>None</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1c9a92c0d_0_82: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ge1c9a92c0d_0_8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Introduction of topics covered in the first half of prerequisites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SzPts val="1200"/>
              <a:buFont typeface="Calibri"/>
              <a:buNone/>
            </a:pPr>
            <a:r>
              <a:rPr lang="en-US"/>
              <a:t>None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1c9a92c0d_0_88: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6" name="Google Shape;396;ge1c9a92c0d_0_88: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In some cases, staff didn’t share information they had about concerning behaviors or threats because they believe FERPA prohibited them from doing so. Information overheard or observed (social media, conversations) are not covered by FERPA anyway.  The 2008 exception (second bullet point) allows for sharing of concerns even when they are covered by FERPA. The fourth bullet point allows that information sharing only with school staff who will come into contact or work with that student, or help supervise them. So not everyone on the staff needs to be notified and those who are don’t need every detail. Only those who need to know and only what they need to know to help support and supervise. </a:t>
            </a:r>
            <a:endParaRPr/>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dk1"/>
              </a:buClr>
              <a:buSzPts val="1400"/>
              <a:buFont typeface="Arial"/>
              <a:buNone/>
            </a:pPr>
            <a:r>
              <a:rPr lang="en-US"/>
              <a:t>During the conversation about school staff, ask about SROs or community mental health partners and how information is shared with them. MOUs can be written to say they are “school staff for the purposes of information sharing” to allow access to Infinite Campus, PowerSchool, etc. This was not the case in Arapahoe HS and the SRO did not have all necessary information.</a:t>
            </a:r>
            <a:endParaRPr/>
          </a:p>
          <a:p>
            <a:pPr marL="285750" lvl="0" indent="-234950" algn="l" rtl="0">
              <a:spcBef>
                <a:spcPts val="1200"/>
              </a:spcBef>
              <a:spcAft>
                <a:spcPts val="0"/>
              </a:spcAft>
              <a:buClr>
                <a:schemeClr val="dk1"/>
              </a:buClr>
              <a:buSzPts val="1200"/>
              <a:buChar char="•"/>
            </a:pPr>
            <a:r>
              <a:rPr lang="en-US" b="1"/>
              <a:t>2000 Exception: </a:t>
            </a:r>
            <a:r>
              <a:rPr lang="en-US"/>
              <a:t>Educational Agencies and Institutions may share information from educational records of at-risk or delinquent youth.</a:t>
            </a:r>
            <a:endParaRPr sz="400"/>
          </a:p>
          <a:p>
            <a:pPr marL="285750" lvl="0" indent="-234950" algn="l" rtl="0">
              <a:spcBef>
                <a:spcPts val="1200"/>
              </a:spcBef>
              <a:spcAft>
                <a:spcPts val="0"/>
              </a:spcAft>
              <a:buClr>
                <a:schemeClr val="dk1"/>
              </a:buClr>
              <a:buSzPts val="1200"/>
              <a:buChar char="•"/>
            </a:pPr>
            <a:r>
              <a:rPr lang="en-US" b="1"/>
              <a:t>2008 Exception: </a:t>
            </a:r>
            <a:r>
              <a:rPr lang="en-US"/>
              <a:t>May disclose information to appropriate parties when knowledge of the information is necessary</a:t>
            </a:r>
            <a:r>
              <a:rPr lang="en-US" b="1"/>
              <a:t> to protect the health and safety of a student or other individual</a:t>
            </a:r>
            <a:r>
              <a:rPr lang="en-US"/>
              <a:t>, if there is a significant and articulable threat to the health and safety of an individual</a:t>
            </a:r>
            <a:endParaRPr sz="400"/>
          </a:p>
          <a:p>
            <a:pPr marL="285750" lvl="0" indent="-234950" algn="l" rtl="0">
              <a:spcBef>
                <a:spcPts val="1200"/>
              </a:spcBef>
              <a:spcAft>
                <a:spcPts val="0"/>
              </a:spcAft>
              <a:buClr>
                <a:schemeClr val="dk1"/>
              </a:buClr>
              <a:buSzPts val="1200"/>
              <a:buChar char="•"/>
            </a:pPr>
            <a:r>
              <a:rPr lang="en-US" b="1"/>
              <a:t>June, 2010: </a:t>
            </a:r>
            <a:r>
              <a:rPr lang="en-US"/>
              <a:t>Directory information may be disclosed to an emergency agency trying to locate parents/guardians</a:t>
            </a:r>
            <a:endParaRPr sz="400"/>
          </a:p>
          <a:p>
            <a:pPr marL="346075" lvl="0" indent="-234950" algn="l" rtl="0">
              <a:spcBef>
                <a:spcPts val="1200"/>
              </a:spcBef>
              <a:spcAft>
                <a:spcPts val="0"/>
              </a:spcAft>
              <a:buClr>
                <a:schemeClr val="dk1"/>
              </a:buClr>
              <a:buSzPts val="1200"/>
              <a:buChar char="•"/>
            </a:pPr>
            <a:r>
              <a:rPr lang="en-US"/>
              <a:t>Information covered by FERPA can be disclosed to </a:t>
            </a:r>
            <a:r>
              <a:rPr lang="en-US" b="1"/>
              <a:t>school staff who have legitimate interests in the behavior of that student.</a:t>
            </a:r>
            <a:r>
              <a:rPr lang="en-US"/>
              <a:t>               Sec 99.36(b)2 </a:t>
            </a:r>
            <a:endParaRPr sz="400"/>
          </a:p>
          <a:p>
            <a:pPr marL="346075" lvl="0" indent="-234950" algn="l" rtl="0">
              <a:spcBef>
                <a:spcPts val="1200"/>
              </a:spcBef>
              <a:spcAft>
                <a:spcPts val="0"/>
              </a:spcAft>
              <a:buClr>
                <a:schemeClr val="dk1"/>
              </a:buClr>
              <a:buSzPts val="1200"/>
              <a:buChar char="•"/>
            </a:pPr>
            <a:r>
              <a:rPr lang="en-US"/>
              <a:t>Such information can be disclosed to staff of </a:t>
            </a:r>
            <a:r>
              <a:rPr lang="en-US" b="1"/>
              <a:t>another school </a:t>
            </a:r>
            <a:r>
              <a:rPr lang="en-US"/>
              <a:t>who have legitimate educational interests in the behavior of that student.        Sec 99.36 (b)3</a:t>
            </a:r>
            <a:endParaRPr sz="400"/>
          </a:p>
          <a:p>
            <a:pPr marL="182880" lvl="0" indent="-182880" algn="ctr" rtl="0">
              <a:spcBef>
                <a:spcPts val="600"/>
              </a:spcBef>
              <a:spcAft>
                <a:spcPts val="0"/>
              </a:spcAft>
              <a:buClr>
                <a:srgbClr val="141617"/>
              </a:buClr>
              <a:buSzPts val="1900"/>
              <a:buFont typeface="Trebuchet MS"/>
              <a:buNone/>
            </a:pPr>
            <a:r>
              <a:rPr lang="en-US" sz="1100"/>
              <a:t>					</a:t>
            </a:r>
            <a:endParaRPr sz="400"/>
          </a:p>
          <a:p>
            <a:pPr marL="182880" lvl="0" indent="-182880" algn="ctr" rtl="0">
              <a:spcBef>
                <a:spcPts val="600"/>
              </a:spcBef>
              <a:spcAft>
                <a:spcPts val="0"/>
              </a:spcAft>
              <a:buClr>
                <a:srgbClr val="141617"/>
              </a:buClr>
              <a:buSzPts val="1900"/>
              <a:buFont typeface="Trebuchet MS"/>
              <a:buNone/>
            </a:pPr>
            <a:r>
              <a:rPr lang="en-US" sz="1100" b="1"/>
              <a:t>The Colorado Office of the Attorney General has guidance on this for schools.  Please check resources attached.</a:t>
            </a:r>
            <a:endParaRPr sz="400"/>
          </a:p>
          <a:p>
            <a:pPr marL="0" lvl="0" indent="0" algn="l" rtl="0">
              <a:spcBef>
                <a:spcPts val="0"/>
              </a:spcBef>
              <a:spcAft>
                <a:spcPts val="0"/>
              </a:spcAft>
              <a:buClr>
                <a:schemeClr val="dk1"/>
              </a:buClr>
              <a:buSzPts val="1400"/>
              <a:buFont typeface="Arial"/>
              <a:buNone/>
            </a:pPr>
            <a:endParaRPr sz="400"/>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Also ask about information sharing with other schools/districts when students transfer out or in. This is a weakness everywhere, so encourage reviewing their process for when and how to send information and when and how to request it.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This conversation can take some time, but is usually needed.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Many misconceptions about FERPA and student information</a:t>
            </a:r>
            <a:endParaRPr/>
          </a:p>
          <a:p>
            <a:pPr marL="0" lvl="0" indent="0" algn="l" rtl="0">
              <a:spcBef>
                <a:spcPts val="0"/>
              </a:spcBef>
              <a:spcAft>
                <a:spcPts val="0"/>
              </a:spcAft>
              <a:buClr>
                <a:schemeClr val="dk1"/>
              </a:buClr>
              <a:buSzPts val="1400"/>
              <a:buFont typeface="Arial"/>
              <a:buNone/>
            </a:pPr>
            <a:r>
              <a:rPr lang="en-US"/>
              <a:t>1994 Amendments to FERPA:</a:t>
            </a:r>
            <a:endParaRPr/>
          </a:p>
          <a:p>
            <a:pPr marL="0" lvl="0" indent="0" algn="l" rtl="0">
              <a:spcBef>
                <a:spcPts val="0"/>
              </a:spcBef>
              <a:spcAft>
                <a:spcPts val="0"/>
              </a:spcAft>
              <a:buClr>
                <a:schemeClr val="dk1"/>
              </a:buClr>
              <a:buSzPts val="1400"/>
              <a:buFont typeface="Arial"/>
              <a:buNone/>
            </a:pPr>
            <a:r>
              <a:rPr lang="en-US"/>
              <a:t>Allows schools to pass along disciplinary information for conduct that poses a significant risk to safety of others to those who have legitimate interest in behavior of the student.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2000 exception – at-risk, delinquent youth  info can be shared to others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2. Coffman, C.H., (2018). Formal Opinion No. 18-01. State of Colorado Department of Law https://www.cde.state.co.us/dataprivacyandsecurity/ag-ferpaandschoolsafety</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13. United States Department of Education, Readiness and Emergency Management for Schools Technical Assistance Center. (2011). Addressing emergencies on campus. rems.ed.gov/docs/ED_AddressingEmergenciesOnCampus.pdf</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e1c9a92c0d_0_91: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ge1c9a92c0d_0_91: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Arial"/>
              <a:buNone/>
            </a:pPr>
            <a:r>
              <a:rPr lang="en-US"/>
              <a:t>Even if a school is a covered entity and must comply with the HIPAA Transactions and Code Sets Rules, the school would not be required to comply with the HIPAA Privacy Rule if it only maintains health information in FERPA “education records.” For example, a public high school might employ a health care provider that bills Medicaid electronically for services provided to a student under the IDEA. The school is a HIPAA covered entity because it engages in one of the covered transactions electronically, and therefore, would be subject to the HIPAA transaction standard requirements. However, if the school provider maintains health information only in “education records” under FERPA, the school is not required to comply with the HIPAA Privacy Rule because the Privacy Rule explicitly excludes FERPA “education records.”</a:t>
            </a:r>
            <a:endParaRPr/>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r>
              <a:rPr lang="en-US"/>
              <a:t> </a:t>
            </a:r>
            <a:r>
              <a:rPr lang="en-US" b="1"/>
              <a:t>Who is paying and where are the records kept? </a:t>
            </a:r>
            <a:endParaRPr b="1" u="sng"/>
          </a:p>
          <a:p>
            <a:pPr marL="0" lvl="0" indent="0" algn="l" rtl="0">
              <a:spcBef>
                <a:spcPts val="0"/>
              </a:spcBef>
              <a:spcAft>
                <a:spcPts val="0"/>
              </a:spcAft>
              <a:buClr>
                <a:schemeClr val="dk1"/>
              </a:buClr>
              <a:buSzPts val="1200"/>
              <a:buFont typeface="Calibri"/>
              <a:buNone/>
            </a:pPr>
            <a:r>
              <a:rPr lang="en-US"/>
              <a:t>Employee of the school, paid by the school, records kept in school database (e.g. Infinite Campus) = FERPA</a:t>
            </a:r>
            <a:endParaRPr/>
          </a:p>
          <a:p>
            <a:pPr marL="0" lvl="0" indent="0" algn="l" rtl="0">
              <a:spcBef>
                <a:spcPts val="0"/>
              </a:spcBef>
              <a:spcAft>
                <a:spcPts val="0"/>
              </a:spcAft>
              <a:buClr>
                <a:schemeClr val="dk1"/>
              </a:buClr>
              <a:buSzPts val="1200"/>
              <a:buFont typeface="Calibri"/>
              <a:buNone/>
            </a:pPr>
            <a:r>
              <a:rPr lang="en-US"/>
              <a:t>Employee of community mental health, </a:t>
            </a:r>
            <a:r>
              <a:rPr lang="en-US" b="1"/>
              <a:t>contracted and paid by the school</a:t>
            </a:r>
            <a:r>
              <a:rPr lang="en-US"/>
              <a:t> = FERPA</a:t>
            </a:r>
            <a:endParaRPr/>
          </a:p>
          <a:p>
            <a:pPr marL="0" lvl="0" indent="0" algn="l" rtl="0">
              <a:spcBef>
                <a:spcPts val="0"/>
              </a:spcBef>
              <a:spcAft>
                <a:spcPts val="0"/>
              </a:spcAft>
              <a:buClr>
                <a:schemeClr val="dk1"/>
              </a:buClr>
              <a:buSzPts val="1200"/>
              <a:buFont typeface="Calibri"/>
              <a:buNone/>
            </a:pPr>
            <a:r>
              <a:rPr lang="en-US"/>
              <a:t>Employee of community mental health paid by that agency but providing services within the school, </a:t>
            </a:r>
            <a:r>
              <a:rPr lang="en-US" b="1"/>
              <a:t>records kept in school database</a:t>
            </a:r>
            <a:r>
              <a:rPr lang="en-US"/>
              <a:t> = those records are FERPA</a:t>
            </a:r>
            <a:endParaRPr/>
          </a:p>
          <a:p>
            <a:pPr marL="0" lvl="0" indent="0" algn="l" rtl="0">
              <a:spcBef>
                <a:spcPts val="0"/>
              </a:spcBef>
              <a:spcAft>
                <a:spcPts val="0"/>
              </a:spcAft>
              <a:buClr>
                <a:schemeClr val="dk1"/>
              </a:buClr>
              <a:buSzPts val="1200"/>
              <a:buFont typeface="Calibri"/>
              <a:buNone/>
            </a:pPr>
            <a:r>
              <a:rPr lang="en-US"/>
              <a:t>Employee of community mental health, paid by that agency, all records kept in agency databases = HIPAA</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b="1"/>
              <a:t>FERPA vs. HIPAA</a:t>
            </a:r>
            <a:r>
              <a:rPr lang="en-US"/>
              <a:t> </a:t>
            </a:r>
            <a:endParaRPr/>
          </a:p>
          <a:p>
            <a:pPr marL="0" lvl="0" indent="0" algn="l" rtl="0">
              <a:spcBef>
                <a:spcPts val="0"/>
              </a:spcBef>
              <a:spcAft>
                <a:spcPts val="0"/>
              </a:spcAft>
              <a:buClr>
                <a:schemeClr val="dk1"/>
              </a:buClr>
              <a:buFont typeface="Arial"/>
              <a:buNone/>
            </a:pPr>
            <a:r>
              <a:rPr lang="en-US"/>
              <a:t>Some confusion can arise when professionals (e.g., psychologist, psychiatrist, social worker), who normally works under HIPAA works with students on behalf of or as a consultant to the school, which is covered by FERPA.   </a:t>
            </a:r>
            <a:endParaRPr/>
          </a:p>
          <a:p>
            <a:pPr marL="0" lvl="0" indent="0" algn="l" rtl="0">
              <a:spcBef>
                <a:spcPts val="0"/>
              </a:spcBef>
              <a:spcAft>
                <a:spcPts val="0"/>
              </a:spcAft>
              <a:buClr>
                <a:schemeClr val="dk1"/>
              </a:buClr>
              <a:buFont typeface="Arial"/>
              <a:buNone/>
            </a:pPr>
            <a:r>
              <a:rPr lang="en-US"/>
              <a:t>First, HIPAA does *not* usually apply to schools, because </a:t>
            </a:r>
            <a:r>
              <a:rPr lang="en-US" i="1"/>
              <a:t>any health information</a:t>
            </a:r>
            <a:r>
              <a:rPr lang="en-US"/>
              <a:t> collected by an </a:t>
            </a:r>
            <a:r>
              <a:rPr lang="en-US" i="1"/>
              <a:t>educational institution</a:t>
            </a:r>
            <a:r>
              <a:rPr lang="en-US"/>
              <a:t> is considered an educational record under FERPA.  </a:t>
            </a:r>
            <a:endParaRPr/>
          </a:p>
          <a:p>
            <a:pPr marL="0" lvl="0" indent="0" algn="l" rtl="0">
              <a:spcBef>
                <a:spcPts val="0"/>
              </a:spcBef>
              <a:spcAft>
                <a:spcPts val="0"/>
              </a:spcAft>
              <a:buClr>
                <a:schemeClr val="dk1"/>
              </a:buClr>
              <a:buFont typeface="Arial"/>
              <a:buNone/>
            </a:pPr>
            <a:r>
              <a:rPr lang="en-US"/>
              <a:t>Second, the U.S. Departments of Education and Health and Human Services have explained that </a:t>
            </a:r>
            <a:r>
              <a:rPr lang="en-US" b="1"/>
              <a:t>in emergencies and situations when an individual’s health is at risk</a:t>
            </a:r>
            <a:r>
              <a:rPr lang="en-US"/>
              <a:t>, educational institutions and healthcare providers may disclose a student’s health information to other professionals or agencies to prevent harm. </a:t>
            </a:r>
            <a:endParaRPr/>
          </a:p>
          <a:p>
            <a:pPr marL="0" lvl="0" indent="0" algn="l" rtl="0">
              <a:spcBef>
                <a:spcPts val="0"/>
              </a:spcBef>
              <a:spcAft>
                <a:spcPts val="0"/>
              </a:spcAft>
              <a:buClr>
                <a:schemeClr val="dk1"/>
              </a:buClr>
              <a:buFont typeface="Arial"/>
              <a:buNone/>
            </a:pPr>
            <a:r>
              <a:rPr lang="en-US"/>
              <a:t>Finally, because confusion about FERPA and HIPAA have played a role in prior school attacks, the U.S. Department of Education defers to school and health professionals on any decision to disclose student or patient information to prevent or address a threat to the health or safety of the individual or others. </a:t>
            </a:r>
            <a:endParaRPr/>
          </a:p>
          <a:p>
            <a:pPr marL="0" lvl="0" indent="0" algn="l" rtl="0">
              <a:spcBef>
                <a:spcPts val="0"/>
              </a:spcBef>
              <a:spcAft>
                <a:spcPts val="0"/>
              </a:spcAft>
              <a:buClr>
                <a:schemeClr val="dk1"/>
              </a:buClr>
              <a:buFont typeface="Arial"/>
              <a:buNone/>
            </a:pPr>
            <a:r>
              <a:rPr lang="en-US"/>
              <a:t>The Colorado AG’s Office has said, “Educators should err on the side of safety.  Neither a school nor a school employee can be sued for claimed violations of FERPA.”  </a:t>
            </a:r>
            <a:endParaRPr/>
          </a:p>
          <a:p>
            <a:pPr marL="0" lvl="0" indent="0" algn="l" rtl="0">
              <a:spcBef>
                <a:spcPts val="0"/>
              </a:spcBef>
              <a:spcAft>
                <a:spcPts val="0"/>
              </a:spcAft>
              <a:buClr>
                <a:schemeClr val="dk1"/>
              </a:buClr>
              <a:buFont typeface="Arial"/>
              <a:buNone/>
            </a:pPr>
            <a:r>
              <a:rPr lang="en-US"/>
              <a:t>The U.S. Secretary of Education Betsy DeVos has said, “Confusion on when records can be shared should not stand in the way of protecting students while they are in school.”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12. United States Departments of Education &amp; Health and Human Services. (2019, first issued 2008). Joint guidance on the application of the Family Educational Rights and Privacy Act (FERPA) and the Health Insurance Portability and Accountability Act of 1996 (HIPAA) to student health records. 	</a:t>
            </a:r>
            <a:endParaRPr/>
          </a:p>
          <a:p>
            <a:pPr marL="0" lvl="0" indent="0" algn="l" rtl="0">
              <a:spcBef>
                <a:spcPts val="0"/>
              </a:spcBef>
              <a:spcAft>
                <a:spcPts val="0"/>
              </a:spcAft>
              <a:buClr>
                <a:schemeClr val="dk1"/>
              </a:buClr>
              <a:buFont typeface="Arial"/>
              <a:buNone/>
            </a:pPr>
            <a:r>
              <a:rPr lang="en-US"/>
              <a:t>studentprivacy.ed.gov/sites/default/files/resource_document/file/2019%20HIPAA%20FERPA%20Joint%20Guidance%20508.pdf</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e1c9a92c0d_0_100: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ge1c9a92c0d_0_100: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b="1"/>
              <a:t>Purpose of this process is to help their child and protect the safety of others</a:t>
            </a:r>
            <a:endParaRPr/>
          </a:p>
          <a:p>
            <a:pPr marL="0" lvl="0" indent="0" algn="l" rtl="0">
              <a:spcBef>
                <a:spcPts val="0"/>
              </a:spcBef>
              <a:spcAft>
                <a:spcPts val="0"/>
              </a:spcAft>
              <a:buClr>
                <a:schemeClr val="dk1"/>
              </a:buClr>
              <a:buSzPts val="1400"/>
              <a:buFont typeface="Arial"/>
              <a:buNone/>
            </a:pPr>
            <a:r>
              <a:rPr lang="en-US"/>
              <a:t>Colorado law: CRS 22-1-123 Parental permission is not necessary to conduct suicide and threat assessments, although they do have to be notified. When and how depends on the school/district and their relationship with the student and family on a case by case basis. Since their permission is not required to begin, if the family may disrupt the process, some information can technically be gathered before they are notified. But building rapport and engaging them in the process is still preferred when possible.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Parents can ask for and receive a copy of the entire completed Threat Assessment protocol.  We recommend that teams lead with the summary documentation form. If parents still want the entire document, ensure that witnesses and other sensitive information has been redacted before providing this copy to parents. Also emphasize keeping the report professional, since parents and others may eventually see it.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final box is a reminder that parents should be interviewed for many reasons, but can be extremely helpful in the areas of online presence, social media, search histories, and access to/options for securing weapons.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268e7c336_0_10: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ge268e7c336_0_10: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1c9a92c0d_0_10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ge1c9a92c0d_0_103: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rgbClr val="002060"/>
              </a:buClr>
              <a:buSzPts val="1200"/>
              <a:buFont typeface="Calibri"/>
              <a:buNone/>
            </a:pPr>
            <a:r>
              <a:rPr lang="en-US" b="1"/>
              <a:t>1.  Authority and leadership to conduct an inquiry</a:t>
            </a:r>
            <a:endParaRPr/>
          </a:p>
          <a:p>
            <a:pPr marL="0" lvl="1" indent="0" algn="l" rtl="0">
              <a:spcBef>
                <a:spcPts val="0"/>
              </a:spcBef>
              <a:spcAft>
                <a:spcPts val="0"/>
              </a:spcAft>
              <a:buClr>
                <a:srgbClr val="0F243E"/>
              </a:buClr>
              <a:buSzPts val="1200"/>
              <a:buFont typeface="Calibri"/>
              <a:buNone/>
            </a:pPr>
            <a:r>
              <a:rPr lang="en-US"/>
              <a:t>A formal policy and established procedures are recommended</a:t>
            </a:r>
            <a:endParaRPr/>
          </a:p>
          <a:p>
            <a:pPr marL="0" lvl="1" indent="0" algn="l" rtl="0">
              <a:spcBef>
                <a:spcPts val="0"/>
              </a:spcBef>
              <a:spcAft>
                <a:spcPts val="0"/>
              </a:spcAft>
              <a:buClr>
                <a:srgbClr val="0F243E"/>
              </a:buClr>
              <a:buSzPts val="1200"/>
              <a:buFont typeface="Calibri"/>
              <a:buNone/>
            </a:pPr>
            <a:r>
              <a:rPr lang="en-US"/>
              <a:t>District and building leadership must support the process and designate a </a:t>
            </a:r>
            <a:r>
              <a:rPr lang="en-US" b="1"/>
              <a:t>team</a:t>
            </a:r>
            <a:endParaRPr/>
          </a:p>
          <a:p>
            <a:pPr marL="0" lvl="1" indent="0" algn="l" rtl="0">
              <a:spcBef>
                <a:spcPts val="0"/>
              </a:spcBef>
              <a:spcAft>
                <a:spcPts val="0"/>
              </a:spcAft>
              <a:buClr>
                <a:srgbClr val="0F243E"/>
              </a:buClr>
              <a:buSzPts val="1200"/>
              <a:buFont typeface="Calibri"/>
              <a:buNone/>
            </a:pPr>
            <a:r>
              <a:rPr lang="en-US"/>
              <a:t>Information sharing to establish a “vortex” of information must support the process and be vetted by legal professionals </a:t>
            </a:r>
            <a:endParaRPr/>
          </a:p>
          <a:p>
            <a:pPr marL="0" lvl="1" indent="0" algn="l" rtl="0">
              <a:spcBef>
                <a:spcPts val="0"/>
              </a:spcBef>
              <a:spcAft>
                <a:spcPts val="0"/>
              </a:spcAft>
              <a:buClr>
                <a:srgbClr val="0F243E"/>
              </a:buClr>
              <a:buSzPts val="1200"/>
              <a:buFont typeface="Calibri"/>
              <a:buNone/>
            </a:pPr>
            <a:r>
              <a:rPr lang="en-US"/>
              <a:t>Are these duties part of your job description?</a:t>
            </a:r>
            <a:endParaRPr/>
          </a:p>
          <a:p>
            <a:pPr marL="0" lvl="1" indent="0" algn="l" rtl="0">
              <a:spcBef>
                <a:spcPts val="0"/>
              </a:spcBef>
              <a:spcAft>
                <a:spcPts val="0"/>
              </a:spcAft>
              <a:buClr>
                <a:srgbClr val="0F243E"/>
              </a:buClr>
              <a:buSzPts val="1200"/>
              <a:buFont typeface="Calibri"/>
              <a:buNone/>
            </a:pPr>
            <a:r>
              <a:rPr lang="en-US"/>
              <a:t>Some school districts have written explicit policies on TA</a:t>
            </a:r>
            <a:endParaRPr/>
          </a:p>
          <a:p>
            <a:pPr marL="0" lvl="0" indent="0" algn="l" rtl="0">
              <a:spcBef>
                <a:spcPts val="0"/>
              </a:spcBef>
              <a:spcAft>
                <a:spcPts val="0"/>
              </a:spcAft>
              <a:buClr>
                <a:schemeClr val="dk1"/>
              </a:buClr>
              <a:buSzPts val="1200"/>
              <a:buFont typeface="Arial"/>
              <a:buNone/>
            </a:pPr>
            <a:r>
              <a:rPr lang="en-US" b="1"/>
              <a:t>2.  Ongoing planning to develop and train a multi-disciplinary threat assessment team that is based in the school or school district</a:t>
            </a:r>
            <a:endParaRPr/>
          </a:p>
          <a:p>
            <a:pPr marL="0" lvl="0" indent="0" algn="l" rtl="0">
              <a:spcBef>
                <a:spcPts val="0"/>
              </a:spcBef>
              <a:spcAft>
                <a:spcPts val="0"/>
              </a:spcAft>
              <a:buClr>
                <a:schemeClr val="dk1"/>
              </a:buClr>
              <a:buSzPts val="1200"/>
              <a:buFont typeface="Arial"/>
              <a:buNone/>
            </a:pPr>
            <a:r>
              <a:rPr lang="en-US"/>
              <a:t>Existing teams may already be in place</a:t>
            </a:r>
            <a:endParaRPr/>
          </a:p>
          <a:p>
            <a:pPr marL="0" lvl="0" indent="0" algn="l" rtl="0">
              <a:spcBef>
                <a:spcPts val="0"/>
              </a:spcBef>
              <a:spcAft>
                <a:spcPts val="0"/>
              </a:spcAft>
              <a:buClr>
                <a:schemeClr val="dk1"/>
              </a:buClr>
              <a:buSzPts val="1200"/>
              <a:buFont typeface="Arial"/>
              <a:buNone/>
            </a:pPr>
            <a:r>
              <a:rPr lang="en-US"/>
              <a:t>Roles and responsibilities should be clearly defined</a:t>
            </a:r>
            <a:endParaRPr/>
          </a:p>
          <a:p>
            <a:pPr marL="0" lvl="0" indent="0" algn="l" rtl="0">
              <a:spcBef>
                <a:spcPts val="0"/>
              </a:spcBef>
              <a:spcAft>
                <a:spcPts val="0"/>
              </a:spcAft>
              <a:buClr>
                <a:schemeClr val="dk1"/>
              </a:buClr>
              <a:buSzPts val="1200"/>
              <a:buFont typeface="Arial"/>
              <a:buNone/>
            </a:pPr>
            <a:r>
              <a:rPr lang="en-US"/>
              <a:t>Leadership should be established</a:t>
            </a:r>
            <a:endParaRPr/>
          </a:p>
          <a:p>
            <a:pPr marL="0" lvl="0" indent="0" algn="l" rtl="0">
              <a:spcBef>
                <a:spcPts val="0"/>
              </a:spcBef>
              <a:spcAft>
                <a:spcPts val="0"/>
              </a:spcAft>
              <a:buClr>
                <a:schemeClr val="dk1"/>
              </a:buClr>
              <a:buSzPts val="1200"/>
              <a:buFont typeface="Arial"/>
              <a:buNone/>
            </a:pPr>
            <a:r>
              <a:rPr lang="en-US"/>
              <a:t>Train your team members together!</a:t>
            </a:r>
            <a:endParaRPr/>
          </a:p>
          <a:p>
            <a:pPr marL="0" lvl="0" indent="0" algn="l" rtl="0">
              <a:spcBef>
                <a:spcPts val="0"/>
              </a:spcBef>
              <a:spcAft>
                <a:spcPts val="0"/>
              </a:spcAft>
              <a:buClr>
                <a:schemeClr val="dk1"/>
              </a:buClr>
              <a:buSzPts val="1200"/>
              <a:buFont typeface="Arial"/>
              <a:buNone/>
            </a:pPr>
            <a:r>
              <a:rPr lang="en-US"/>
              <a:t>Use experiential exercises and tabletops like other drills and practice</a:t>
            </a:r>
            <a:endParaRPr/>
          </a:p>
          <a:p>
            <a:pPr marL="0" lvl="0" indent="0" algn="l" rtl="0">
              <a:spcBef>
                <a:spcPts val="0"/>
              </a:spcBef>
              <a:spcAft>
                <a:spcPts val="0"/>
              </a:spcAft>
              <a:buClr>
                <a:schemeClr val="dk1"/>
              </a:buClr>
              <a:buSzPts val="1200"/>
              <a:buFont typeface="Arial"/>
              <a:buNone/>
            </a:pPr>
            <a:r>
              <a:rPr lang="en-US" b="1"/>
              <a:t>3. Integrated systems relationships and partnerships must be established to respond to public safety concerns</a:t>
            </a:r>
            <a:endParaRPr/>
          </a:p>
          <a:p>
            <a:pPr marL="0" lvl="0" indent="0" algn="l" rtl="0">
              <a:spcBef>
                <a:spcPts val="0"/>
              </a:spcBef>
              <a:spcAft>
                <a:spcPts val="0"/>
              </a:spcAft>
              <a:buClr>
                <a:schemeClr val="dk1"/>
              </a:buClr>
              <a:buSzPts val="1200"/>
              <a:buFont typeface="Arial"/>
              <a:buNone/>
            </a:pPr>
            <a:r>
              <a:rPr lang="en-US"/>
              <a:t>Systems relationships AND individual relationship</a:t>
            </a:r>
            <a:endParaRPr/>
          </a:p>
          <a:p>
            <a:pPr marL="0" lvl="0" indent="0" algn="l" rtl="0">
              <a:spcBef>
                <a:spcPts val="0"/>
              </a:spcBef>
              <a:spcAft>
                <a:spcPts val="0"/>
              </a:spcAft>
              <a:buClr>
                <a:schemeClr val="dk1"/>
              </a:buClr>
              <a:buSzPts val="1200"/>
              <a:buFont typeface="Arial"/>
              <a:buNone/>
            </a:pPr>
            <a:r>
              <a:rPr lang="en-US"/>
              <a:t>Use “boundary spanners”</a:t>
            </a:r>
            <a:endParaRPr/>
          </a:p>
          <a:p>
            <a:pPr marL="0" lvl="0" indent="0" algn="l" rtl="0">
              <a:spcBef>
                <a:spcPts val="0"/>
              </a:spcBef>
              <a:spcAft>
                <a:spcPts val="0"/>
              </a:spcAft>
              <a:buClr>
                <a:schemeClr val="dk1"/>
              </a:buClr>
              <a:buSzPts val="1200"/>
              <a:buFont typeface="Arial"/>
              <a:buNone/>
            </a:pPr>
            <a:r>
              <a:rPr lang="en-US"/>
              <a:t>Using Interagency Social Support Teams (Colorado HB 00-1119) </a:t>
            </a:r>
            <a:endParaRPr/>
          </a:p>
          <a:p>
            <a:pPr marL="0" lvl="0" indent="0" algn="l" rtl="0">
              <a:spcBef>
                <a:spcPts val="0"/>
              </a:spcBef>
              <a:spcAft>
                <a:spcPts val="0"/>
              </a:spcAft>
              <a:buClr>
                <a:schemeClr val="dk1"/>
              </a:buClr>
              <a:buSzPts val="1200"/>
              <a:buFont typeface="Arial"/>
              <a:buNone/>
            </a:pPr>
            <a:r>
              <a:rPr lang="en-US"/>
              <a:t>Other integrated service or collaborative management teams (Colorado HB 04-1451) </a:t>
            </a:r>
            <a:endParaRPr/>
          </a:p>
          <a:p>
            <a:pPr marL="0" lvl="0" indent="0" algn="l" rtl="0">
              <a:spcBef>
                <a:spcPts val="0"/>
              </a:spcBef>
              <a:spcAft>
                <a:spcPts val="0"/>
              </a:spcAft>
              <a:buClr>
                <a:schemeClr val="dk1"/>
              </a:buClr>
              <a:buSzPts val="1200"/>
              <a:buFont typeface="Arial"/>
              <a:buNone/>
            </a:pPr>
            <a:r>
              <a:rPr lang="en-US" b="1"/>
              <a:t>4.   Awareness training for staff, students, parents and community partners in the warning signs of violence and other dangerous behaviors and reporting procedures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CSSRC Essentials of Threat Assessment</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e1c9a92c0d_0_10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ge1c9a92c0d_0_10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solidFill>
                <a:schemeClr val="lt1"/>
              </a:solidFill>
            </a:endParaRPr>
          </a:p>
          <a:p>
            <a:pPr marL="0" lvl="0" indent="0" algn="l" rtl="0">
              <a:spcBef>
                <a:spcPts val="0"/>
              </a:spcBef>
              <a:spcAft>
                <a:spcPts val="0"/>
              </a:spcAft>
              <a:buClr>
                <a:schemeClr val="dk1"/>
              </a:buClr>
              <a:buSzPts val="1200"/>
              <a:buFont typeface="Calibri"/>
              <a:buNone/>
            </a:pPr>
            <a:r>
              <a:rPr lang="en-US"/>
              <a:t>Now let’s transition from prerequisites or things that should be completed prior to conducting an assessment, to how we we will actually carry out the assessment and management of threatening behavior.</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solidFill>
                <a:schemeClr val="lt1"/>
              </a:solidFill>
            </a:endParaRPr>
          </a:p>
          <a:p>
            <a:pPr marL="0" lvl="0" indent="0" algn="l" rtl="0">
              <a:spcBef>
                <a:spcPts val="0"/>
              </a:spcBef>
              <a:spcAft>
                <a:spcPts val="0"/>
              </a:spcAft>
              <a:buClr>
                <a:schemeClr val="dk1"/>
              </a:buClr>
              <a:buSzPts val="1200"/>
              <a:buFont typeface="Calibri"/>
              <a:buNone/>
            </a:pPr>
            <a:r>
              <a:rPr lang="en-US"/>
              <a:t>None</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solidFill>
                <a:schemeClr val="lt1"/>
              </a:solidFill>
            </a:endParaRPr>
          </a:p>
          <a:p>
            <a:pPr marL="0" lvl="0" indent="0" algn="l" rtl="0">
              <a:spcBef>
                <a:spcPts val="0"/>
              </a:spcBef>
              <a:spcAft>
                <a:spcPts val="0"/>
              </a:spcAft>
              <a:buClr>
                <a:schemeClr val="dk1"/>
              </a:buClr>
              <a:buSzPts val="1200"/>
              <a:buFont typeface="Calibri"/>
              <a:buNone/>
            </a:pPr>
            <a:r>
              <a:rPr lang="en-US"/>
              <a:t>None</a:t>
            </a:r>
            <a:endParaRPr>
              <a:solidFill>
                <a:schemeClr val="lt1"/>
              </a:solidFill>
            </a:endParaRPr>
          </a:p>
          <a:p>
            <a:pPr marL="0" lvl="0" indent="0" algn="l" rtl="0">
              <a:spcBef>
                <a:spcPts val="0"/>
              </a:spcBef>
              <a:spcAft>
                <a:spcPts val="0"/>
              </a:spcAft>
              <a:buClr>
                <a:schemeClr val="dk1"/>
              </a:buClr>
              <a:buFont typeface="Arial"/>
              <a:buNone/>
            </a:pPr>
            <a:endParaRPr>
              <a:solidFill>
                <a:schemeClr val="lt1"/>
              </a:solidFill>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1c9a92c0d_0_1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ge1c9a92c0d_0_11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If you can all pull your copy of the assessment, either you’re digital or hard copy.  This tool has been developed based on a tool originally produced by 5 of the school districts in Adams County, collectively called the Adams County Youth Initiative, under a federal grant.  We also recently did a cross sectional analysis of 10 other tools and systems to ensure out tool includes many different aspects from these tools.</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Introducing the screen: Once a threat has been reported to the team or you as a member of the team it is necessary to pull in at least one additional trained team member to complete the screen with all available information you may have as quickly as possible, this may necessitate ensuring the safety of the student of concern and interviewing them.  We always recommend conducting this initial interview with the student of concern as soon as possible and with one additional trained member to watch for non verbal cues, take notes and as a security precaution. After gathering as much information as you can in a quick manner, the two persons conducting the screen will answer the 11 questions of the US Secret Service.  Based on these answers they will determine if there is a need to gather additional information through a full team information, pull in additional trained personnel due to the severity of the threat in a full team assessment, a gut instinct that more information is out there which would point to the need for a full team assessment or that those completing the screen feel comfortable that they understand the situation and have the resources necessary to provide a safe environment for the student of concern and others. Remember that there is no math behind this screen, no 6 yes’ and 5 no’ is a good thing or 4 and 7 is bad, this tool helps you make a structured professional judgement, there is still an element of gut instinct in this work.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Let’s discuss the 11 questions that make up the screen and the tool.</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a:t>Walk attendees through different sections of the tool, by page #.  Flow chart, screen, full team, team determination, RMS, summary documentation form and different interviews.  Describe as necessary, but not in too much detail as we will go through this for the remainder of the training.</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CSSRC</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1c9a92c0d_0_1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7" name="Google Shape;437;ge1c9a92c0d_0_115: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Here you will see the 11 questions of the US Secret Service with the investigative themes included as well.  You will note, that we never ask anyone else these 11 questions we ask the supporting questions found in the tool, interviews and Essentials Guide to assist the TA team in answering these questions.</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1</a:t>
            </a:r>
            <a:r>
              <a:rPr lang="en-US" baseline="30000"/>
              <a:t>st</a:t>
            </a:r>
            <a:r>
              <a:rPr lang="en-US"/>
              <a:t> question, what are the students motives and goals, is used to determine the students motives and goals, are they trying to scare people, get attention, right some wrong or simply not making good word choices and aren’t able to cope with frustrations.  You can see here where it would not be terribly helpful to ask a 5ht grader, “What are your motives and goals?”, but some supporting questions like, “Why did you say that?, or What did you mean by that?”, would be more helpful</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2</a:t>
            </a:r>
            <a:r>
              <a:rPr lang="en-US" baseline="30000"/>
              <a:t>nd</a:t>
            </a:r>
            <a:r>
              <a:rPr lang="en-US"/>
              <a:t> question, has there been any communications suggesting ideas or intent to attack is used to help identify if the student has been broadcasting their thoughts or intentions to others, because in many cases they do through writings, drawings, in conversations and on social media.  So it is imperative that the team ask everybody who has any connections with the student, what has he/she been saying lately or what are you seeing in assignments or online?  What does this person talk about and have you noticed any differences in their talk?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third question, has the student shown inappropriate/concerning interest in any of the following:  school attacks or attackers, weapons, incidents of mass violence, has the student been researching online or in other places to assist in their planning or ideation phases.  This has unfortunately become known as the Columbine effect and these students as Columbiners, in that they have an inordinate or obsessive interest in the Columbine attack or other school shootings.  There is a ton of information out there and many people looking them up, so much that many sites have message threads were these youth can discuss how to conduct a better attack, why certain attacks were not as deadly as others.  This is especially an important theme to discuss with school IT folks and parents to get a look at internet history, etc…</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Fourth, has the student engaged in attack related behaviors, have they engaged in any skill set building, for example learning how to shoot, make bombs or move tactically.  Have they engaged in any planning for their attack, for instance maps, timelines, locations, casing or reconnaissance of the school to identify the best place to enter or when the SRO will be off campus on a regular basis.  Has the student started to desensitize themselves or dehumanized their targets?</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Fifth, does the student have the capacity, meaning the resources or ability to carry out an act of targeted violence, can they do what they are saying.  Do they have the organizational ability to create a plan and carry it out with resources or are they simply saying scary things to create some space/ If a student here in Colorado threatens to kill me by throwing me in a volcano, they wouldn’t have the capacity to do this, but I wouldn’t take that student on a field trip to Hawaii, because I would provide them the resources to carry this act out.  One other example from the front range, a 2</a:t>
            </a:r>
            <a:r>
              <a:rPr lang="en-US" baseline="30000"/>
              <a:t>nd</a:t>
            </a:r>
            <a:r>
              <a:rPr lang="en-US"/>
              <a:t> grade girl, threatened her teacher by saying, “I’m going to cut your brake lines so you run into a wall and die.” The team started to dismiss this as fantasy, but completed the Threat Assessment and interviewed the girls dad, who shared that he was a mechanic and his daughter came to the shop sometimes and had snipped brake lines to make arts and crafts, and had also helped him with brake jobs. So this girl did have the capacity to carry out here attack.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Question 6, is there information to suggest that the student is experiencing hopelessness, desperation or despair.  This is the interconnection between suicidal and homicidal ideation.  Understanding if the student has a reason to continue living can be very telling, if they have a plan for the future, compared with no plan.</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  6 questions on this page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4. Fein, R., Vossekuil, B., Pollack, W., Borum, R., Modzeleski, W., &amp; Reddy, M. Threat Assessment in Schools: A Guide to Managing Threatening Situations and to Creating Safe School Climates. U.S. Department of Education, Office of Elementary and Secondary Education, Safe and Drug-Free Schools Program and U.S. Secret Service, National Threat Assessment Center, Washington, D.C., 2002.</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7. National Threat Assessment Center. (2018). Enhancing school safety using a threat assessment model: An operational guide for preventing targeted school violence. U.S. Secret Service, Department of Homeland Security.</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1c9a92c0d_0_1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ge1c9a92c0d_0_118: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r>
              <a:rPr lang="en-US"/>
              <a:t>Number 7 is, are you concerned with the students ability to form trusting relationships.  Is there an adult in the school that the student will come to and report, hey, I’m feeling this way or thinking about doing something and/or hey, my friend is talking about these things and needs help.  That’s a very deep trusting relationship, not just I give high fives to my students or know their names, those types are good, but we need to know that our students truly trust us and will inform us of problems.  Some schools have conducted formal surveys of their students and have them identify staff they have this kind of relationship with, then they have staff do the same to assist in identifying students who may not have solid relationships and hopefully engaging those students in mentorship or engagement work.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Eight, does the student see violence as acceptable, desirable, or the only way to solve problems.  If they see violence being used in the home or on the streets to solve problems, then why wouldn’t using it solve this perceived injustice. If a student is a victim of violence and knows the power it holds over them, they may want to hold that power over another, so we may see them experimenting through fighting, intimidation through threat of violence , maybe in a gang, group or clique that is seen as violent.</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Question 9, is the students conversation and “story” consistent with their actions.  During an interview the student may dissemble and rationalize their behavior by saying “I was just joking.” or, “I would never do that.”  This question will flush out the “manipulators”, several of the attackers have been master manipulators, very suave and narcissistic, able to fool staff into believing their rationalization.  If they say they’re just joking, but their behaviors are showing them moving up the pathway to violence, we may be experiencing a manipulation scenario.</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Number 10, is threat assessment in one question, are other people concerned about the students potential for violence.  It’s important to ask as many people as possible, what they think is the potential.  Many times folks have not thought about it until asked directly.  Remember the Virginia Tech shooter, many folks were concerned about him, mom and sister had concerns, he was stalking multiple classmates, some had reported to the campus police, English professor who got the scary writings and a gun range owner who expressed concern about his range behavior, but were never asked about him, or had a central point to report their concerns.  That is what a threat assessment team is for, to take in reports and ask for reports of concerning behaviors.  Without the team these concerns and reports may appear as individual incidents rather than a cohesive picture.</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And finally, number 11 is What additional circumstances might affect the likelihood of an attack?  That is are there any stressors in the students life that may push them over the edge, for example a relationship issue, disciplinary action, failing grades, inability to hold a job.  The Secret Service would Also say, are there any protective factors such as seen in Question 7, things that may be used in the intervention process to aid in pulling the student back from the brink.</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And we have two additional themes to inquire about during the assessment, first one, is the question of weapons access, remember to think more broadly about different weapon types, differing  methods of acquiring weapons and additional methods for securing weapons going forward in the intervention process.  The second area to inquire about is any emotional or developmental issues the student has or may be experiencing, this is why it’s so important to involve your SPED staff if there is any evidence of these issues.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r>
              <a:rPr lang="en-US"/>
              <a:t> There are 5 questions and 2 additional themes on this page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4. Fein, R., Vossekuil, B., Pollack, W., Borum, R., Modzeleski, W., &amp; Reddy, M. Threat Assessment in Schools: A Guide to Managing Threatening Situations and to Creating Safe School Climates. U.S. Department of Education, Office of Elementary and Secondary Education, Safe and Drug-Free Schools Program and U.S. Secret Service, National Threat Assessment Center, Washington, D.C., 2002.</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7. National Threat Assessment Center. (2018). Enhancing school safety using a threat assessment model: An operational guide for preventing targeted school violence. U.S. Secret Service, Department of Homeland Security.</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c9a92c0d_0_1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ge1c9a92c0d_0_121: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solidFill>
                <a:schemeClr val="lt1"/>
              </a:solidFill>
            </a:endParaRPr>
          </a:p>
          <a:p>
            <a:pPr marL="0" lvl="0" indent="0" algn="l" rtl="0">
              <a:spcBef>
                <a:spcPts val="0"/>
              </a:spcBef>
              <a:spcAft>
                <a:spcPts val="0"/>
              </a:spcAft>
              <a:buClr>
                <a:schemeClr val="dk1"/>
              </a:buClr>
              <a:buSzPts val="1200"/>
              <a:buFont typeface="Calibri"/>
              <a:buNone/>
            </a:pPr>
            <a:r>
              <a:rPr lang="en-US"/>
              <a:t>CSSRC Essentials of Threat Assessment</a:t>
            </a:r>
            <a:endParaRPr>
              <a:solidFill>
                <a:schemeClr val="lt1"/>
              </a:solidFill>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solidFill>
                <a:schemeClr val="lt1"/>
              </a:solidFill>
            </a:endParaRPr>
          </a:p>
          <a:p>
            <a:pPr marL="0" lvl="0" indent="0" algn="l" rtl="0">
              <a:spcBef>
                <a:spcPts val="0"/>
              </a:spcBef>
              <a:spcAft>
                <a:spcPts val="0"/>
              </a:spcAft>
              <a:buClr>
                <a:schemeClr val="dk1"/>
              </a:buClr>
              <a:buSzPts val="1200"/>
              <a:buFont typeface="Calibri"/>
              <a:buNone/>
            </a:pPr>
            <a:r>
              <a:rPr lang="en-US"/>
              <a:t>None</a:t>
            </a:r>
            <a:endParaRPr>
              <a:solidFill>
                <a:schemeClr val="lt1"/>
              </a:solidFill>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e1c9a92c0d_0_1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ge1c9a92c0d_0_13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Assemble the available team members who have been previously trained. </a:t>
            </a:r>
            <a:endParaRPr/>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r>
              <a:rPr lang="en-US"/>
              <a:t> Assembling the team has already been discussed in a previous section. It may be helpful to some to clarify with a sports analogy. The previous assembling was a draft and free agency period, gathering trained team members for your roster. This assembling is putting together a starting lineup of the best team members available from the pool of trained members.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href="https://pixabay.com/users/Wallusy-7300500/?utm_source=link-attribution&amp;amp;utm_medium=referral&amp;amp;utm_campaign=image&amp;amp;utm_content=4451375"&gt;Yvette W&lt;/a&gt; from &lt;a href="https://pixabay.com/?utm_source=link-attribution&amp;amp;utm_medium=referral&amp;amp;utm_campaign=image&amp;amp;utm_content=4451375"&gt;Pixabay&lt;/a&gt;</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1c9a92c0d_0_14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ge1c9a92c0d_0_14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endParaRPr/>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r>
              <a:rPr lang="en-US"/>
              <a:t> Slides 75 and 76 are often easily presented together, as teams will be gathering a variety of information from multiple data sources. However, remind them to use sources of data beyond people who can be interviewed, e.g. online presence, behavior records, IEPs, etc.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href="https://pixabay.com/users/geralt-9301/?utm_source=link-attribution&amp;amp;utm_medium=referral&amp;amp;utm_campaign=image&amp;amp;utm_content=4785895"&gt;Gerd Altmann&lt;/a&gt; from &lt;a href="https://pixabay.com/?utm_source=link-attribution&amp;amp;utm_medium=referral&amp;amp;utm_campaign=image&amp;amp;utm_content=4785895"&gt;Pixabay&lt;/a&gt;</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e1c9a92c0d_0_1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 name="Google Shape;477;ge1c9a92c0d_0_16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Dr. Nicoletti provides one way to think about what has been reported to us and use that information to code the behavior so that we can make a team determination.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Normal must be considered in relation to the environment, individual, and event. Is the behavior normal in school? Is it normal for this individual’s baseline. And is it normal for the event? (Was the assignment more angled toward potentially violent themes, or was their writing out of context?)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Boundary probing is normal, but we need to pay attention to testing limits of safety, security, and authority. Are their boundary probes testing safety measures or procedures? Are they testing staff response to behavior to see if they can get away with things?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Attack-related includes desensitization (getting more comfortable with the idea of the threat or plan), dehumanization (namecalling, voodoo doll example), skill set building (practicing with weapons, building explosives), development of an armament inventory (collecting weapons, tools, resources, materials), and development of a plan.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Attack behavior is the attack itself. We need to pay attention and intervene with boundary probing and attack-related so they don’t continue to escalate.</a:t>
            </a:r>
            <a:endParaRPr/>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Font typeface="Arial"/>
              <a:buNone/>
            </a:pPr>
            <a:r>
              <a:rPr lang="en-US"/>
              <a:t>8. Nicoletti, J. (2013, April 12). Detection, disruption &amp; threat assessment in schools. [Conference session.] Symposium conducted at the meeting of the Colorado School Safety Resource Center, Loveland, Colorado.  			</a:t>
            </a:r>
            <a:endParaRPr/>
          </a:p>
          <a:p>
            <a:pPr marL="0" lvl="0" indent="0" algn="l" rtl="0">
              <a:spcBef>
                <a:spcPts val="0"/>
              </a:spcBef>
              <a:spcAft>
                <a:spcPts val="0"/>
              </a:spcAft>
              <a:buClr>
                <a:schemeClr val="dk1"/>
              </a:buClr>
              <a:buFont typeface="Arial"/>
              <a:buNone/>
            </a:pPr>
            <a:r>
              <a:rPr lang="en-US"/>
              <a:t>http://cdpsdocs.state.co.us/safeschools/Training%20Flyers%20Agendas/Nicoletti%20CSSRC%20Threat%20Assessment%20in%20Schools%20Training.CSSRC.pdf.</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Image by &lt;a href="https://pixabay.com/users/422737-422737/?utm_source=link-attribution&amp;amp;utm_medium=referral&amp;amp;utm_campaign=image&amp;amp;utm_content=654956"&gt;Hebi B.&lt;/a&gt; from &lt;a href="https://pixabay.com/?utm_source=link-attribution&amp;amp;utm_medium=referral&amp;amp;utm_campaign=image&amp;amp;utm_content=654956"&gt;Pixabay&lt;/a&gt;</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e1c9a92c0d_0_17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ge1c9a92c0d_0_17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a:t>
            </a:r>
            <a:r>
              <a:rPr lang="en-US"/>
              <a:t> Think about the behavior that has been reported to us and how to intervene to de-escalate. Where is the student and what can we do? Remedy the grievance, limit access to means, etc.</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1. Calhoun, F. S. and Weston, S. W. (2003). Contemporary Threat Management: A Practical Guide for Identifying, Assessing and Managing Individuals of Violent Intent.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Calhoun, F. S. and Weston, S. W. (2003). Contemporary Threat Management: A Practical Guide for Identifying, Assessing and Managing Individuals of Violent Intent.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268e7c336_0_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ge268e7c336_0_35: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e4208dce6c_3_31:notes"/>
          <p:cNvSpPr>
            <a:spLocks noGrp="1" noRot="1" noChangeAspect="1"/>
          </p:cNvSpPr>
          <p:nvPr>
            <p:ph type="sldImg" idx="2"/>
          </p:nvPr>
        </p:nvSpPr>
        <p:spPr>
          <a:xfrm>
            <a:off x="1257300" y="720725"/>
            <a:ext cx="48006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e4208dce6c_3_31: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Clr>
                <a:schemeClr val="dk1"/>
              </a:buClr>
              <a:buFont typeface="Arial"/>
              <a:buNone/>
            </a:pPr>
            <a:r>
              <a:rPr lang="en-US" b="1" u="sng"/>
              <a:t>Speaking Notes:</a:t>
            </a:r>
            <a:r>
              <a:rPr lang="en-US" b="1"/>
              <a:t> </a:t>
            </a:r>
            <a:endParaRPr b="1"/>
          </a:p>
          <a:p>
            <a:pPr marL="457200" lvl="0" indent="-304800" algn="l" rtl="0">
              <a:spcBef>
                <a:spcPts val="0"/>
              </a:spcBef>
              <a:spcAft>
                <a:spcPts val="0"/>
              </a:spcAft>
              <a:buSzPts val="1200"/>
              <a:buChar char="●"/>
            </a:pPr>
            <a:r>
              <a:rPr lang="en-US"/>
              <a:t>Open to the group to tell stories.</a:t>
            </a:r>
            <a:endParaRPr/>
          </a:p>
          <a:p>
            <a:pPr marL="0" lvl="0" indent="0" algn="l" rtl="0">
              <a:spcBef>
                <a:spcPts val="0"/>
              </a:spcBef>
              <a:spcAft>
                <a:spcPts val="0"/>
              </a:spcAft>
              <a:buNone/>
            </a:pPr>
            <a:endParaRPr/>
          </a:p>
          <a:p>
            <a:pPr marL="457200" lvl="0" indent="-304800" algn="l" rtl="0">
              <a:spcBef>
                <a:spcPts val="0"/>
              </a:spcBef>
              <a:spcAft>
                <a:spcPts val="0"/>
              </a:spcAft>
              <a:buSzPts val="1200"/>
              <a:buChar char="●"/>
            </a:pPr>
            <a:r>
              <a:rPr lang="en-US"/>
              <a:t>Always follow your district policy and procedures regarding reporting to parents.</a:t>
            </a:r>
            <a:endParaRPr/>
          </a:p>
          <a:p>
            <a:pPr marL="457200" lvl="0" indent="0" algn="l" rtl="0">
              <a:spcBef>
                <a:spcPts val="0"/>
              </a:spcBef>
              <a:spcAft>
                <a:spcPts val="0"/>
              </a:spcAft>
              <a:buNone/>
            </a:pPr>
            <a:endParaRPr/>
          </a:p>
          <a:p>
            <a:pPr marL="457200" lvl="0" indent="-304800" algn="l" rtl="0">
              <a:spcBef>
                <a:spcPts val="0"/>
              </a:spcBef>
              <a:spcAft>
                <a:spcPts val="0"/>
              </a:spcAft>
              <a:buSzPts val="1200"/>
              <a:buChar char="●"/>
            </a:pPr>
            <a:r>
              <a:rPr lang="en-US"/>
              <a:t>Have clear local rules when notifying parent and when to notify during the process.</a:t>
            </a:r>
            <a:endParaRPr/>
          </a:p>
          <a:p>
            <a:pPr marL="457200" lvl="0" indent="0" algn="l" rtl="0">
              <a:spcBef>
                <a:spcPts val="0"/>
              </a:spcBef>
              <a:spcAft>
                <a:spcPts val="0"/>
              </a:spcAft>
              <a:buNone/>
            </a:pPr>
            <a:endParaRPr/>
          </a:p>
          <a:p>
            <a:pPr marL="457200" lvl="0" indent="-304800" algn="l" rtl="0">
              <a:spcBef>
                <a:spcPts val="0"/>
              </a:spcBef>
              <a:spcAft>
                <a:spcPts val="0"/>
              </a:spcAft>
              <a:buSzPts val="1200"/>
              <a:buChar char="●"/>
            </a:pPr>
            <a:r>
              <a:rPr lang="en-US"/>
              <a:t>Start this conversation now, not when the situation is evolving.</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Presenter Notes:</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References:</a:t>
            </a:r>
            <a:endParaRPr/>
          </a:p>
          <a:p>
            <a:pPr marL="0" lvl="0" indent="0" algn="l" rtl="0">
              <a:spcBef>
                <a:spcPts val="0"/>
              </a:spcBef>
              <a:spcAft>
                <a:spcPts val="0"/>
              </a:spcAft>
              <a:buNone/>
            </a:pPr>
            <a:r>
              <a:rPr lang="en-US"/>
              <a:t>None</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Image:</a:t>
            </a:r>
            <a:endParaRPr/>
          </a:p>
          <a:p>
            <a:pPr marL="0" lvl="0" indent="0" algn="l" rtl="0">
              <a:spcBef>
                <a:spcPts val="0"/>
              </a:spcBef>
              <a:spcAft>
                <a:spcPts val="0"/>
              </a:spcAft>
              <a:buNone/>
            </a:pPr>
            <a:r>
              <a:rPr lang="en-US"/>
              <a:t>None</a:t>
            </a:r>
            <a:endParaRPr/>
          </a:p>
        </p:txBody>
      </p:sp>
      <p:sp>
        <p:nvSpPr>
          <p:cNvPr id="495" name="Google Shape;495;ge4208dce6c_3_31: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4208dce6c_3_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4208dce6c_3_47: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lnSpc>
                <a:spcPct val="80000"/>
              </a:lnSpc>
              <a:spcBef>
                <a:spcPts val="0"/>
              </a:spcBef>
              <a:spcAft>
                <a:spcPts val="0"/>
              </a:spcAft>
              <a:buClr>
                <a:schemeClr val="dk1"/>
              </a:buClr>
              <a:buFont typeface="Arial"/>
              <a:buNone/>
            </a:pPr>
            <a:r>
              <a:rPr lang="en-US" b="1" u="sng"/>
              <a:t>Speaking Notes:</a:t>
            </a:r>
            <a:r>
              <a:rPr lang="en-US" b="1" u="sng">
                <a:solidFill>
                  <a:schemeClr val="lt1"/>
                </a:solidFill>
              </a:rPr>
              <a:t>:</a:t>
            </a:r>
            <a:r>
              <a:rPr lang="en-US"/>
              <a:t>If the team determines that the subject in question poses a risk of violence to others or self (or both) , the team will need to develop, implement, and monitor a case management or risk management plan.  The plan should be based upon the information gathered in the risk assessment inquiry, and tailored to address the problems of the subject in question.  Risk management is more art than science. It focuses both on addressing what is already working  -- or still working -- for the subject of concern, and creatively searching for resources — both in school ad outside of school — that are available to help move the subject away from thoughts and plans of violence/suicide and get assistance to address underlying problems. </a:t>
            </a:r>
            <a:endParaRPr/>
          </a:p>
          <a:p>
            <a:pPr marL="0" lvl="0" indent="0" algn="l" rtl="0">
              <a:lnSpc>
                <a:spcPct val="80000"/>
              </a:lnSpc>
              <a:spcBef>
                <a:spcPts val="0"/>
              </a:spcBef>
              <a:spcAft>
                <a:spcPts val="0"/>
              </a:spcAft>
              <a:buClr>
                <a:schemeClr val="dk1"/>
              </a:buClr>
              <a:buFont typeface="Arial"/>
              <a:buNone/>
            </a:pPr>
            <a:endParaRPr/>
          </a:p>
          <a:p>
            <a:pPr marL="0" lvl="0" indent="0" algn="l" rtl="0">
              <a:lnSpc>
                <a:spcPct val="80000"/>
              </a:lnSpc>
              <a:spcBef>
                <a:spcPts val="0"/>
              </a:spcBef>
              <a:spcAft>
                <a:spcPts val="0"/>
              </a:spcAft>
              <a:buClr>
                <a:schemeClr val="dk1"/>
              </a:buClr>
              <a:buFont typeface="Arial"/>
              <a:buNone/>
            </a:pPr>
            <a:r>
              <a:rPr lang="en-US"/>
              <a:t>An engagement model works well with the majority of cases. Most subjects who come to the attention of risk assessment teams are persons who are at a crisis point and are looking for assistance. Many have distanced themselves from others or feel alienated from others. They typically respond positively to someone who will hear their concerns, who will not over-react to emotional venting, who will engage in problem-solving, and who demonstrates care for them and their situation. While this model often works well, there are some cases in which such direct engagement might inflame the situation. Therefore, each situation should be evaluated based on its own case facts in order to determine whether such direct follow-up would be appropriate.</a:t>
            </a:r>
            <a:endParaRPr/>
          </a:p>
          <a:p>
            <a:pPr marL="0" lvl="0" indent="0" algn="l" rtl="0">
              <a:lnSpc>
                <a:spcPct val="80000"/>
              </a:lnSpc>
              <a:spcBef>
                <a:spcPts val="0"/>
              </a:spcBef>
              <a:spcAft>
                <a:spcPts val="0"/>
              </a:spcAft>
              <a:buClr>
                <a:schemeClr val="dk1"/>
              </a:buClr>
              <a:buFont typeface="Arial"/>
              <a:buNone/>
            </a:pPr>
            <a:endParaRPr/>
          </a:p>
          <a:p>
            <a:pPr marL="0" lvl="0" indent="0" algn="l" rtl="0">
              <a:lnSpc>
                <a:spcPct val="80000"/>
              </a:lnSpc>
              <a:spcBef>
                <a:spcPts val="0"/>
              </a:spcBef>
              <a:spcAft>
                <a:spcPts val="0"/>
              </a:spcAft>
              <a:buClr>
                <a:schemeClr val="dk1"/>
              </a:buClr>
              <a:buFont typeface="Arial"/>
              <a:buNone/>
            </a:pPr>
            <a:r>
              <a:rPr lang="en-US"/>
              <a:t>A key to establishing an effective working relationship with the person of concern is to identify a responsible person they already trust. One key step to defusing a potentially violent situation involving someone with a grievance is to allow him or her to feel “heard” and validated. Even if they cannot get their way — which oftentimes they cannot — feeling as if someone has understood their position can go a long way toward moving the subject away from thoughts and plans of violence. Examples of a trusted ally include a teacher, school advisor, mentor, coach, school nurse, employer, family friend, pastor, or parent. If the Team cannot find someone that the subject already trusts, they can use someone in the school or community who relates well with most people.  In looking for someone to serve in this role, choose someone that most people get along with – the personality selection matters more than that person’s job or role in the community or school.</a:t>
            </a:r>
            <a:endParaRPr/>
          </a:p>
          <a:p>
            <a:pPr marL="0" lvl="0" indent="0" algn="l" rtl="0">
              <a:spcBef>
                <a:spcPts val="0"/>
              </a:spcBef>
              <a:spcAft>
                <a:spcPts val="0"/>
              </a:spcAft>
              <a:buNone/>
            </a:pPr>
            <a:endParaRPr b="1" u="sng"/>
          </a:p>
          <a:p>
            <a:pPr marL="0" lvl="0" indent="0" algn="l" rtl="0">
              <a:spcBef>
                <a:spcPts val="0"/>
              </a:spcBef>
              <a:spcAft>
                <a:spcPts val="0"/>
              </a:spcAft>
              <a:buClr>
                <a:schemeClr val="lt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lt1"/>
              </a:buClr>
              <a:buSzPts val="1200"/>
              <a:buFont typeface="Calibri"/>
              <a:buNone/>
            </a:pPr>
            <a:r>
              <a:rPr lang="en-US" b="1" u="sng"/>
              <a:t>References:</a:t>
            </a:r>
            <a:endParaRPr/>
          </a:p>
          <a:p>
            <a:pPr marL="0" lvl="0" indent="0" algn="l" rtl="0">
              <a:spcBef>
                <a:spcPts val="0"/>
              </a:spcBef>
              <a:spcAft>
                <a:spcPts val="0"/>
              </a:spcAft>
              <a:buClr>
                <a:schemeClr val="lt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lt1"/>
              </a:buClr>
              <a:buSzPts val="1200"/>
              <a:buFont typeface="Calibri"/>
              <a:buNone/>
            </a:pPr>
            <a:r>
              <a:rPr lang="en-US" b="1" u="sng"/>
              <a:t>Image:</a:t>
            </a:r>
            <a:endParaRPr/>
          </a:p>
          <a:p>
            <a:pPr marL="0" lvl="0" indent="0" algn="l" rtl="0">
              <a:spcBef>
                <a:spcPts val="0"/>
              </a:spcBef>
              <a:spcAft>
                <a:spcPts val="0"/>
              </a:spcAft>
              <a:buClr>
                <a:schemeClr val="lt1"/>
              </a:buClr>
              <a:buFont typeface="Arial"/>
              <a:buNone/>
            </a:pPr>
            <a:r>
              <a:rPr lang="en-US"/>
              <a:t>None</a:t>
            </a:r>
            <a:endParaRPr/>
          </a:p>
        </p:txBody>
      </p:sp>
      <p:sp>
        <p:nvSpPr>
          <p:cNvPr id="503" name="Google Shape;503;ge4208dce6c_3_47: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e1c9a92c0d_0_19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 name="Google Shape;510;ge1c9a92c0d_0_193: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SzPts val="1200"/>
              <a:buFont typeface="Calibri"/>
              <a:buNone/>
            </a:pPr>
            <a:r>
              <a:rPr lang="en-US" b="1" u="sng"/>
              <a:t>Speaking Notes: </a:t>
            </a:r>
            <a:r>
              <a:rPr lang="en-US"/>
              <a:t>We encourage schools to hold re-entry meetings whether a student has been suspended, hospitalized, detained, etc. Thinking about everything we have heard about students who typically make threats, if we frame the re-entry meeting with a list of rules that they have to follow to come back to school, we probably haven’t improved negative situations or relationships. But we can still hold students accountable for their actions and implement an RMS plan by talking about how they will handle questions about their absence, introducing them to RMS team members, explaining the purpose of the RMS Plan, etc. The re-entry meeting is an opportunity to begin building rapport and relationships so that the student can transition back to school as positively as possible. </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Presenter Notes:</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References:</a:t>
            </a:r>
            <a:endParaRPr/>
          </a:p>
          <a:p>
            <a:pPr marL="0" lvl="0" indent="0" algn="l" rtl="0">
              <a:spcBef>
                <a:spcPts val="0"/>
              </a:spcBef>
              <a:spcAft>
                <a:spcPts val="0"/>
              </a:spcAft>
              <a:buClr>
                <a:schemeClr val="dk1"/>
              </a:buClr>
              <a:buSzPts val="1200"/>
              <a:buFont typeface="Calibri"/>
              <a:buNone/>
            </a:pPr>
            <a:r>
              <a:rPr lang="en-US"/>
              <a:t>None</a:t>
            </a:r>
            <a:endParaRPr/>
          </a:p>
          <a:p>
            <a:pPr marL="0" lvl="0" indent="0" algn="l" rtl="0">
              <a:spcBef>
                <a:spcPts val="0"/>
              </a:spcBef>
              <a:spcAft>
                <a:spcPts val="0"/>
              </a:spcAft>
              <a:buClr>
                <a:schemeClr val="lt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b="1" u="sng"/>
              <a:t>Image:</a:t>
            </a:r>
            <a:endParaRPr/>
          </a:p>
          <a:p>
            <a:pPr marL="0" lvl="0" indent="0" algn="l" rtl="0">
              <a:spcBef>
                <a:spcPts val="0"/>
              </a:spcBef>
              <a:spcAft>
                <a:spcPts val="0"/>
              </a:spcAft>
              <a:buClr>
                <a:schemeClr val="dk1"/>
              </a:buClr>
              <a:buFont typeface="Arial"/>
              <a:buNone/>
            </a:pPr>
            <a:r>
              <a:rPr lang="en-US"/>
              <a:t>None</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e1c9a92c0d_0_65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 name="Google Shape;518;ge1c9a92c0d_0_654: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lt1"/>
              </a:buClr>
              <a:buSzPts val="1200"/>
              <a:buFont typeface="Calibri"/>
              <a:buNone/>
            </a:pPr>
            <a:r>
              <a:rPr lang="en-US" b="1" u="sng">
                <a:solidFill>
                  <a:srgbClr val="0C0C0C"/>
                </a:solidFill>
              </a:rPr>
              <a:t>Speaking Notes:</a:t>
            </a:r>
            <a:endParaRPr b="1" u="sng">
              <a:solidFill>
                <a:srgbClr val="0C0C0C"/>
              </a:solidFill>
            </a:endParaRPr>
          </a:p>
          <a:p>
            <a:pPr marL="0" lvl="0" indent="0" algn="l" rtl="0">
              <a:spcBef>
                <a:spcPts val="0"/>
              </a:spcBef>
              <a:spcAft>
                <a:spcPts val="0"/>
              </a:spcAft>
              <a:buClr>
                <a:schemeClr val="lt1"/>
              </a:buClr>
              <a:buSzPts val="1200"/>
              <a:buFont typeface="Calibri"/>
              <a:buNone/>
            </a:pPr>
            <a:r>
              <a:rPr lang="en-US">
                <a:solidFill>
                  <a:srgbClr val="0C0C0C"/>
                </a:solidFill>
                <a:highlight>
                  <a:srgbClr val="FFFF00"/>
                </a:highlight>
              </a:rPr>
              <a:t>The quote on the slide addresses the importance of properly trained and functioning threat assessment teams, as well as the need for early interventions and supports for any adversities detected.</a:t>
            </a:r>
            <a:endParaRPr>
              <a:solidFill>
                <a:srgbClr val="0C0C0C"/>
              </a:solidFill>
              <a:highlight>
                <a:srgbClr val="FFFF00"/>
              </a:highlight>
            </a:endParaRPr>
          </a:p>
          <a:p>
            <a:pPr marL="457200" lvl="0" indent="-317500" algn="l" rtl="0">
              <a:spcBef>
                <a:spcPts val="0"/>
              </a:spcBef>
              <a:spcAft>
                <a:spcPts val="0"/>
              </a:spcAft>
              <a:buClr>
                <a:srgbClr val="CC0000"/>
              </a:buClr>
              <a:buSzPts val="1400"/>
              <a:buFont typeface="Calibri"/>
              <a:buChar char="●"/>
            </a:pPr>
            <a:r>
              <a:rPr lang="en-US" b="1">
                <a:solidFill>
                  <a:srgbClr val="CC0000"/>
                </a:solidFill>
              </a:rPr>
              <a:t>Creating and building relationships is integral to both prevention, and working through concerning situations.</a:t>
            </a:r>
            <a:endParaRPr b="1">
              <a:solidFill>
                <a:srgbClr val="CC0000"/>
              </a:solidFill>
            </a:endParaRPr>
          </a:p>
          <a:p>
            <a:pPr marL="457200" lvl="0" indent="-317500" algn="l" rtl="0">
              <a:spcBef>
                <a:spcPts val="0"/>
              </a:spcBef>
              <a:spcAft>
                <a:spcPts val="0"/>
              </a:spcAft>
              <a:buClr>
                <a:srgbClr val="CC0000"/>
              </a:buClr>
              <a:buSzPts val="1400"/>
              <a:buFont typeface="Calibri"/>
              <a:buChar char="●"/>
            </a:pPr>
            <a:r>
              <a:rPr lang="en-US" b="1">
                <a:solidFill>
                  <a:srgbClr val="CC0000"/>
                </a:solidFill>
              </a:rPr>
              <a:t>Remember, establishing at least one positive relationship (preferably multiple) with a caring adult has consistently been mentioned by the Secret Service and other entities as a preventative measure.</a:t>
            </a:r>
            <a:endParaRPr b="1">
              <a:solidFill>
                <a:srgbClr val="CC0000"/>
              </a:solidFill>
            </a:endParaRPr>
          </a:p>
          <a:p>
            <a:pPr marL="457200" lvl="0" indent="-317500" algn="l" rtl="0">
              <a:spcBef>
                <a:spcPts val="0"/>
              </a:spcBef>
              <a:spcAft>
                <a:spcPts val="0"/>
              </a:spcAft>
              <a:buClr>
                <a:srgbClr val="CC0000"/>
              </a:buClr>
              <a:buSzPts val="1400"/>
              <a:buFont typeface="Calibri"/>
              <a:buChar char="●"/>
            </a:pPr>
            <a:r>
              <a:rPr lang="en-US" b="1">
                <a:solidFill>
                  <a:srgbClr val="CC0000"/>
                </a:solidFill>
              </a:rPr>
              <a:t>Train your whole staff in these concepts, because the adult each student will connect to will vary greatly.  It’s not always the counselor--it could be a bus driver, teacher, cafeteria worker, etc.</a:t>
            </a:r>
            <a:endParaRPr b="1">
              <a:solidFill>
                <a:srgbClr val="CC0000"/>
              </a:solidFill>
            </a:endParaRPr>
          </a:p>
          <a:p>
            <a:pPr marL="457200" lvl="0" indent="-317500" algn="l" rtl="0">
              <a:spcBef>
                <a:spcPts val="0"/>
              </a:spcBef>
              <a:spcAft>
                <a:spcPts val="0"/>
              </a:spcAft>
              <a:buClr>
                <a:srgbClr val="CC0000"/>
              </a:buClr>
              <a:buSzPts val="1400"/>
              <a:buChar char="●"/>
            </a:pPr>
            <a:r>
              <a:rPr lang="en-US" b="1">
                <a:solidFill>
                  <a:srgbClr val="CC0000"/>
                </a:solidFill>
              </a:rPr>
              <a:t>When we build a trusting relationship, the process grows exponentially as each affected student serves as a conduit for the trust which spreads to those they are connected to (i.e., the affected student tells their friends you are trustworthy, and then those friends are more likely to seek help when they need it). </a:t>
            </a:r>
            <a:endParaRPr b="1">
              <a:solidFill>
                <a:srgbClr val="CC0000"/>
              </a:solidFill>
            </a:endParaRPr>
          </a:p>
          <a:p>
            <a:pPr marL="457200" lvl="0" indent="-317500" algn="l" rtl="0">
              <a:spcBef>
                <a:spcPts val="0"/>
              </a:spcBef>
              <a:spcAft>
                <a:spcPts val="0"/>
              </a:spcAft>
              <a:buClr>
                <a:srgbClr val="CC0000"/>
              </a:buClr>
              <a:buSzPts val="1400"/>
              <a:buChar char="●"/>
            </a:pPr>
            <a:r>
              <a:rPr lang="en-US" b="1">
                <a:solidFill>
                  <a:srgbClr val="CC0000"/>
                </a:solidFill>
              </a:rPr>
              <a:t>This leads to more reporting of all types of incidents, as well as the erosion of stigmas toward mental health or support services.</a:t>
            </a:r>
            <a:endParaRPr b="1">
              <a:solidFill>
                <a:srgbClr val="CC0000"/>
              </a:solidFill>
            </a:endParaRPr>
          </a:p>
          <a:p>
            <a:pPr marL="457200" lvl="0" indent="-317500" algn="l" rtl="0">
              <a:spcBef>
                <a:spcPts val="0"/>
              </a:spcBef>
              <a:spcAft>
                <a:spcPts val="0"/>
              </a:spcAft>
              <a:buClr>
                <a:srgbClr val="CC0000"/>
              </a:buClr>
              <a:buSzPts val="1400"/>
              <a:buFont typeface="Calibri"/>
              <a:buChar char="●"/>
            </a:pPr>
            <a:r>
              <a:rPr lang="en-US" b="1">
                <a:solidFill>
                  <a:srgbClr val="CC0000"/>
                </a:solidFill>
              </a:rPr>
              <a:t>Discuss examples of simple ways to enhance relationships, such as the following:</a:t>
            </a:r>
            <a:endParaRPr b="1">
              <a:solidFill>
                <a:srgbClr val="CC0000"/>
              </a:solidFill>
            </a:endParaRPr>
          </a:p>
          <a:p>
            <a:pPr marL="914400" lvl="1" indent="-317500" algn="l" rtl="0">
              <a:spcBef>
                <a:spcPts val="0"/>
              </a:spcBef>
              <a:spcAft>
                <a:spcPts val="0"/>
              </a:spcAft>
              <a:buClr>
                <a:srgbClr val="00B050"/>
              </a:buClr>
              <a:buSzPts val="1400"/>
              <a:buFont typeface="Calibri"/>
              <a:buChar char="○"/>
            </a:pPr>
            <a:r>
              <a:rPr lang="en-US" b="1">
                <a:solidFill>
                  <a:srgbClr val="00B050"/>
                </a:solidFill>
              </a:rPr>
              <a:t>Door greeting (enhances safety and builds relationships)</a:t>
            </a:r>
            <a:endParaRPr b="1">
              <a:solidFill>
                <a:srgbClr val="00B050"/>
              </a:solidFill>
            </a:endParaRPr>
          </a:p>
          <a:p>
            <a:pPr marL="914400" lvl="1" indent="-317500" algn="l" rtl="0">
              <a:spcBef>
                <a:spcPts val="0"/>
              </a:spcBef>
              <a:spcAft>
                <a:spcPts val="0"/>
              </a:spcAft>
              <a:buClr>
                <a:srgbClr val="00B050"/>
              </a:buClr>
              <a:buSzPts val="1400"/>
              <a:buFont typeface="Calibri"/>
              <a:buChar char="○"/>
            </a:pPr>
            <a:r>
              <a:rPr lang="en-US" b="1">
                <a:solidFill>
                  <a:srgbClr val="00B050"/>
                </a:solidFill>
              </a:rPr>
              <a:t>Two-by-Ten program</a:t>
            </a:r>
            <a:endParaRPr b="1">
              <a:solidFill>
                <a:srgbClr val="00B050"/>
              </a:solidFill>
            </a:endParaRPr>
          </a:p>
          <a:p>
            <a:pPr marL="914400" lvl="1" indent="-317500" algn="l" rtl="0">
              <a:spcBef>
                <a:spcPts val="0"/>
              </a:spcBef>
              <a:spcAft>
                <a:spcPts val="0"/>
              </a:spcAft>
              <a:buClr>
                <a:srgbClr val="00B050"/>
              </a:buClr>
              <a:buSzPts val="1400"/>
              <a:buFont typeface="Calibri"/>
              <a:buChar char="○"/>
            </a:pPr>
            <a:r>
              <a:rPr lang="en-US" b="1">
                <a:solidFill>
                  <a:srgbClr val="00B050"/>
                </a:solidFill>
              </a:rPr>
              <a:t>Star program (chart with student names on one axis and staff names on the other axis)</a:t>
            </a:r>
            <a:endParaRPr b="1">
              <a:solidFill>
                <a:srgbClr val="00B050"/>
              </a:solidFill>
            </a:endParaRPr>
          </a:p>
          <a:p>
            <a:pPr marL="914400" lvl="1" indent="-317500" algn="l" rtl="0">
              <a:spcBef>
                <a:spcPts val="0"/>
              </a:spcBef>
              <a:spcAft>
                <a:spcPts val="0"/>
              </a:spcAft>
              <a:buClr>
                <a:srgbClr val="00B050"/>
              </a:buClr>
              <a:buSzPts val="1400"/>
              <a:buFont typeface="Calibri"/>
              <a:buChar char="○"/>
            </a:pPr>
            <a:r>
              <a:rPr lang="en-US" b="1">
                <a:solidFill>
                  <a:srgbClr val="00B050"/>
                </a:solidFill>
              </a:rPr>
              <a:t>Solicit ideas from the participants</a:t>
            </a:r>
            <a:endParaRPr b="1">
              <a:solidFill>
                <a:srgbClr val="00B050"/>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Presenter Notes:</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References:</a:t>
            </a:r>
            <a:endParaRPr>
              <a:solidFill>
                <a:srgbClr val="0C0C0C"/>
              </a:solidFill>
            </a:endParaRPr>
          </a:p>
          <a:p>
            <a:pPr marL="0" lvl="0" indent="0" algn="l" rtl="0">
              <a:spcBef>
                <a:spcPts val="0"/>
              </a:spcBef>
              <a:spcAft>
                <a:spcPts val="0"/>
              </a:spcAft>
              <a:buClr>
                <a:schemeClr val="lt1"/>
              </a:buClr>
              <a:buSzPts val="1200"/>
              <a:buFont typeface="Calibri"/>
              <a:buNone/>
            </a:pPr>
            <a:r>
              <a:rPr lang="en-US">
                <a:solidFill>
                  <a:srgbClr val="0C0C0C"/>
                </a:solidFill>
              </a:rPr>
              <a:t>None</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Image:</a:t>
            </a:r>
            <a:endParaRPr>
              <a:solidFill>
                <a:srgbClr val="0C0C0C"/>
              </a:solidFill>
            </a:endParaRPr>
          </a:p>
          <a:p>
            <a:pPr marL="0" lvl="0" indent="0" algn="l" rtl="0">
              <a:spcBef>
                <a:spcPts val="0"/>
              </a:spcBef>
              <a:spcAft>
                <a:spcPts val="0"/>
              </a:spcAft>
              <a:buClr>
                <a:schemeClr val="lt1"/>
              </a:buClr>
              <a:buFont typeface="Arial"/>
              <a:buNone/>
            </a:pPr>
            <a:r>
              <a:rPr lang="en-US">
                <a:solidFill>
                  <a:srgbClr val="0C0C0C"/>
                </a:solidFill>
              </a:rPr>
              <a:t>None</a:t>
            </a:r>
            <a:endParaRPr>
              <a:solidFill>
                <a:srgbClr val="0C0C0C"/>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e43da63bcd_0_10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ge43da63bcd_0_10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lt1"/>
              </a:buClr>
              <a:buSzPts val="1200"/>
              <a:buFont typeface="Calibri"/>
              <a:buNone/>
            </a:pPr>
            <a:r>
              <a:rPr lang="en-US" b="1" u="sng">
                <a:solidFill>
                  <a:srgbClr val="0C0C0C"/>
                </a:solidFill>
              </a:rPr>
              <a:t>Speaking Notes:</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Presenter Notes:</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References:</a:t>
            </a:r>
            <a:endParaRPr>
              <a:solidFill>
                <a:srgbClr val="0C0C0C"/>
              </a:solidFill>
            </a:endParaRPr>
          </a:p>
          <a:p>
            <a:pPr marL="0" lvl="0" indent="0" algn="l" rtl="0">
              <a:spcBef>
                <a:spcPts val="0"/>
              </a:spcBef>
              <a:spcAft>
                <a:spcPts val="0"/>
              </a:spcAft>
              <a:buClr>
                <a:schemeClr val="lt1"/>
              </a:buClr>
              <a:buSzPts val="1200"/>
              <a:buFont typeface="Calibri"/>
              <a:buNone/>
            </a:pPr>
            <a:r>
              <a:rPr lang="en-US">
                <a:solidFill>
                  <a:srgbClr val="0C0C0C"/>
                </a:solidFill>
              </a:rPr>
              <a:t>None</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Image:</a:t>
            </a:r>
            <a:endParaRPr>
              <a:solidFill>
                <a:srgbClr val="0C0C0C"/>
              </a:solidFill>
            </a:endParaRPr>
          </a:p>
          <a:p>
            <a:pPr marL="0" lvl="0" indent="0" algn="l" rtl="0">
              <a:spcBef>
                <a:spcPts val="0"/>
              </a:spcBef>
              <a:spcAft>
                <a:spcPts val="0"/>
              </a:spcAft>
              <a:buClr>
                <a:schemeClr val="lt1"/>
              </a:buClr>
              <a:buFont typeface="Arial"/>
              <a:buNone/>
            </a:pPr>
            <a:r>
              <a:rPr lang="en-US">
                <a:solidFill>
                  <a:srgbClr val="0C0C0C"/>
                </a:solidFill>
                <a:latin typeface="Arial"/>
                <a:ea typeface="Arial"/>
                <a:cs typeface="Arial"/>
                <a:sym typeface="Arial"/>
              </a:rPr>
              <a:t>Pixabay</a:t>
            </a:r>
            <a:endParaRPr>
              <a:solidFill>
                <a:srgbClr val="0C0C0C"/>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e43da63bcd_0_1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ge43da63bcd_0_112: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lt1"/>
              </a:buClr>
              <a:buSzPts val="1200"/>
              <a:buFont typeface="Calibri"/>
              <a:buNone/>
            </a:pPr>
            <a:r>
              <a:rPr lang="en-US" b="1" u="sng">
                <a:solidFill>
                  <a:srgbClr val="0C0C0C"/>
                </a:solidFill>
              </a:rPr>
              <a:t>Speaking Notes:</a:t>
            </a:r>
            <a:endParaRPr>
              <a:solidFill>
                <a:srgbClr val="0C0C0C"/>
              </a:solidFill>
            </a:endParaRPr>
          </a:p>
          <a:p>
            <a:pPr marL="0" lvl="0" indent="0" algn="l" rtl="0">
              <a:spcBef>
                <a:spcPts val="0"/>
              </a:spcBef>
              <a:spcAft>
                <a:spcPts val="0"/>
              </a:spcAft>
              <a:buNone/>
            </a:pPr>
            <a:r>
              <a:rPr lang="en-US">
                <a:solidFill>
                  <a:srgbClr val="0C0C0C"/>
                </a:solidFill>
              </a:rPr>
              <a:t>Allow them time to read the slide as you emphasize the importance of relationships in violence prevention. </a:t>
            </a:r>
            <a:endParaRPr>
              <a:solidFill>
                <a:srgbClr val="0C0C0C"/>
              </a:solidFill>
            </a:endParaRPr>
          </a:p>
          <a:p>
            <a:pPr marL="0" lvl="0" indent="0" algn="l" rtl="0">
              <a:spcBef>
                <a:spcPts val="0"/>
              </a:spcBef>
              <a:spcAft>
                <a:spcPts val="0"/>
              </a:spcAft>
              <a:buNone/>
            </a:pPr>
            <a:r>
              <a:rPr lang="en-US">
                <a:solidFill>
                  <a:srgbClr val="0C0C0C"/>
                </a:solidFill>
                <a:highlight>
                  <a:srgbClr val="FFFF00"/>
                </a:highlight>
              </a:rPr>
              <a:t>Remind them: Building pro-social skills through the establishment of positive mentorships may be the most important component of violence prevention.  This also provides tremendous benefits to mental health in various forms. Never underestimate the efforts made collectively by a school (both staff and students).</a:t>
            </a:r>
            <a:endParaRPr>
              <a:solidFill>
                <a:srgbClr val="0C0C0C"/>
              </a:solidFill>
              <a:highlight>
                <a:srgbClr val="FFFF00"/>
              </a:highlight>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Presenter Notes:</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References:</a:t>
            </a:r>
            <a:endParaRPr>
              <a:solidFill>
                <a:srgbClr val="0C0C0C"/>
              </a:solidFill>
            </a:endParaRPr>
          </a:p>
          <a:p>
            <a:pPr marL="0" lvl="0" indent="0" algn="l" rtl="0">
              <a:spcBef>
                <a:spcPts val="0"/>
              </a:spcBef>
              <a:spcAft>
                <a:spcPts val="0"/>
              </a:spcAft>
              <a:buClr>
                <a:schemeClr val="lt1"/>
              </a:buClr>
              <a:buSzPts val="1200"/>
              <a:buFont typeface="Calibri"/>
              <a:buNone/>
            </a:pPr>
            <a:r>
              <a:rPr lang="en-US">
                <a:solidFill>
                  <a:srgbClr val="0C0C0C"/>
                </a:solidFill>
              </a:rPr>
              <a:t>None</a:t>
            </a:r>
            <a:endParaRPr>
              <a:solidFill>
                <a:srgbClr val="0C0C0C"/>
              </a:solidFill>
            </a:endParaRPr>
          </a:p>
          <a:p>
            <a:pPr marL="0" lvl="0" indent="0" algn="l" rtl="0">
              <a:spcBef>
                <a:spcPts val="0"/>
              </a:spcBef>
              <a:spcAft>
                <a:spcPts val="0"/>
              </a:spcAft>
              <a:buClr>
                <a:schemeClr val="lt1"/>
              </a:buClr>
              <a:buSzPts val="1200"/>
              <a:buFont typeface="Calibri"/>
              <a:buNone/>
            </a:pPr>
            <a:endParaRPr b="1" u="sng">
              <a:solidFill>
                <a:srgbClr val="0C0C0C"/>
              </a:solidFill>
            </a:endParaRPr>
          </a:p>
          <a:p>
            <a:pPr marL="0" lvl="0" indent="0" algn="l" rtl="0">
              <a:spcBef>
                <a:spcPts val="0"/>
              </a:spcBef>
              <a:spcAft>
                <a:spcPts val="0"/>
              </a:spcAft>
              <a:buClr>
                <a:schemeClr val="lt1"/>
              </a:buClr>
              <a:buSzPts val="1200"/>
              <a:buFont typeface="Calibri"/>
              <a:buNone/>
            </a:pPr>
            <a:r>
              <a:rPr lang="en-US" b="1" u="sng">
                <a:solidFill>
                  <a:srgbClr val="0C0C0C"/>
                </a:solidFill>
              </a:rPr>
              <a:t>Image:</a:t>
            </a:r>
            <a:endParaRPr>
              <a:solidFill>
                <a:srgbClr val="0C0C0C"/>
              </a:solidFill>
            </a:endParaRPr>
          </a:p>
          <a:p>
            <a:pPr marL="0" lvl="0" indent="0" algn="l" rtl="0">
              <a:spcBef>
                <a:spcPts val="0"/>
              </a:spcBef>
              <a:spcAft>
                <a:spcPts val="0"/>
              </a:spcAft>
              <a:buClr>
                <a:schemeClr val="lt1"/>
              </a:buClr>
              <a:buFont typeface="Arial"/>
              <a:buNone/>
            </a:pPr>
            <a:r>
              <a:rPr lang="en-US">
                <a:solidFill>
                  <a:srgbClr val="0C0C0C"/>
                </a:solidFill>
              </a:rPr>
              <a:t>Pixabay</a:t>
            </a:r>
            <a:endParaRPr>
              <a:solidFill>
                <a:srgbClr val="0C0C0C"/>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3a6824fede_0_0: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1" name="Google Shape;551;g13a6824fede_0_0: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lt1"/>
              </a:buClr>
              <a:buSzPts val="1200"/>
              <a:buFont typeface="Calibri"/>
              <a:buNone/>
            </a:pPr>
            <a:r>
              <a:rPr lang="en-US" b="1" u="sng">
                <a:solidFill>
                  <a:schemeClr val="lt1"/>
                </a:solidFill>
                <a:highlight>
                  <a:schemeClr val="dk1"/>
                </a:highlight>
              </a:rPr>
              <a:t>Speaker Notes:</a:t>
            </a:r>
            <a:endParaRPr>
              <a:highlight>
                <a:schemeClr val="dk1"/>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3ab564dd22_0_6:notes"/>
          <p:cNvSpPr>
            <a:spLocks noGrp="1" noRot="1" noChangeAspect="1"/>
          </p:cNvSpPr>
          <p:nvPr>
            <p:ph type="sldImg" idx="2"/>
          </p:nvPr>
        </p:nvSpPr>
        <p:spPr>
          <a:xfrm>
            <a:off x="1257300" y="720725"/>
            <a:ext cx="48006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3ab564dd22_0_6: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None/>
            </a:pPr>
            <a:r>
              <a:rPr lang="en-US" b="1" u="sng"/>
              <a:t>Speaker Notes:</a:t>
            </a:r>
            <a:r>
              <a:rPr lang="en-US"/>
              <a:t> When we evaluate the information gathered, we essentially ask whether the subject of concern is on the pathway to violence that I will describe and explain in detail a bit later.  </a:t>
            </a:r>
            <a:endParaRPr/>
          </a:p>
          <a:p>
            <a:pPr marL="0" lvl="0" indent="0" algn="l" rtl="0">
              <a:spcBef>
                <a:spcPts val="0"/>
              </a:spcBef>
              <a:spcAft>
                <a:spcPts val="0"/>
              </a:spcAft>
              <a:buNone/>
            </a:pPr>
            <a:endParaRPr/>
          </a:p>
          <a:p>
            <a:pPr marL="0" lvl="0" indent="0" algn="l" rtl="0">
              <a:spcBef>
                <a:spcPts val="0"/>
              </a:spcBef>
              <a:spcAft>
                <a:spcPts val="0"/>
              </a:spcAft>
              <a:buNone/>
            </a:pPr>
            <a:r>
              <a:rPr lang="en-US"/>
              <a:t>It can be very helpful to use a team of people to gather and evaluate the information because information can be gathered more quickly and easily.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Finally, from our work we know that threat assessment is most effective when it is </a:t>
            </a:r>
            <a:r>
              <a:rPr lang="en-US" sz="1600" b="1" u="sng"/>
              <a:t>not</a:t>
            </a:r>
            <a:r>
              <a:rPr lang="en-US" sz="1600" b="1"/>
              <a:t> adversarial</a:t>
            </a:r>
            <a:r>
              <a:rPr lang="en-US"/>
              <a:t>.  It is not a matter of finding “the bad guys” before they can do us harm.  Instead, it is usually most successful when a team, or someone designated by the team, can engage with the subject of concern, to work with them to solve underlying problems and move them away from thoughts of violence.  </a:t>
            </a:r>
            <a:endParaRPr/>
          </a:p>
          <a:p>
            <a:pPr marL="0" lvl="0" indent="0" algn="l" rtl="0">
              <a:spcBef>
                <a:spcPts val="0"/>
              </a:spcBef>
              <a:spcAft>
                <a:spcPts val="0"/>
              </a:spcAft>
              <a:buClr>
                <a:schemeClr val="dk1"/>
              </a:buClr>
              <a:buFont typeface="Arial"/>
              <a:buNone/>
            </a:pPr>
            <a:r>
              <a:rPr lang="en-US"/>
              <a:t>When we evaluate the information gathered, we essentially ask whether the subject of concern is on the pathway to violence that I will describe and explain in detail a bit later.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It can be very helpful to use a team of people to gather and evaluate the information because information can be gathered more quickly and easily.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Finally, from our work we know that threat assessment is most effective when it is </a:t>
            </a:r>
            <a:r>
              <a:rPr lang="en-US" sz="1600" b="1" u="sng"/>
              <a:t>not</a:t>
            </a:r>
            <a:r>
              <a:rPr lang="en-US" sz="1600" b="1"/>
              <a:t> adversarial</a:t>
            </a:r>
            <a:r>
              <a:rPr lang="en-US"/>
              <a:t>.  It is not a matter of finding “the bad guys” before they can do us harm.  Instead, it is usually most successful when a team, or someone designated by the team, can engage with the subject of concern, to work with them to solve underlying problems and move them away from thoughts of violence.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559" name="Google Shape;559;g13ab564dd22_0_6: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1c9a92c0d_0_214: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5" name="Google Shape;565;ge1c9a92c0d_0_214: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b="1" u="sng"/>
              <a:t>Speaking Notes:</a:t>
            </a:r>
            <a:endParaRPr b="1" u="sng"/>
          </a:p>
          <a:p>
            <a:pPr marL="0" lvl="0" indent="0" algn="l" rtl="0">
              <a:lnSpc>
                <a:spcPct val="115000"/>
              </a:lnSpc>
              <a:spcBef>
                <a:spcPts val="0"/>
              </a:spcBef>
              <a:spcAft>
                <a:spcPts val="0"/>
              </a:spcAft>
              <a:buClr>
                <a:schemeClr val="dk1"/>
              </a:buClr>
              <a:buSzPts val="1200"/>
              <a:buFont typeface="Calibri"/>
              <a:buNone/>
            </a:pPr>
            <a:endParaRPr b="1" u="sng"/>
          </a:p>
          <a:p>
            <a:pPr marL="0" lvl="0" indent="0" algn="l" rtl="0">
              <a:lnSpc>
                <a:spcPct val="115000"/>
              </a:lnSpc>
              <a:spcBef>
                <a:spcPts val="0"/>
              </a:spcBef>
              <a:spcAft>
                <a:spcPts val="0"/>
              </a:spcAft>
              <a:buClr>
                <a:schemeClr val="dk1"/>
              </a:buClr>
              <a:buSzPts val="1200"/>
              <a:buFont typeface="Calibri"/>
              <a:buNone/>
            </a:pPr>
            <a:r>
              <a:rPr lang="en-US" b="1" u="sng"/>
              <a:t>Presenter Notes:</a:t>
            </a:r>
            <a:endParaRPr b="1" u="sng"/>
          </a:p>
          <a:p>
            <a:pPr marL="0" lvl="0" indent="0" algn="l" rtl="0">
              <a:lnSpc>
                <a:spcPct val="115000"/>
              </a:lnSpc>
              <a:spcBef>
                <a:spcPts val="0"/>
              </a:spcBef>
              <a:spcAft>
                <a:spcPts val="0"/>
              </a:spcAft>
              <a:buClr>
                <a:schemeClr val="dk1"/>
              </a:buClr>
              <a:buSzPts val="1200"/>
              <a:buFont typeface="Calibri"/>
              <a:buNone/>
            </a:pPr>
            <a:endParaRPr b="1" u="sng"/>
          </a:p>
          <a:p>
            <a:pPr marL="0" lvl="0" indent="0" algn="l" rtl="0">
              <a:lnSpc>
                <a:spcPct val="115000"/>
              </a:lnSpc>
              <a:spcBef>
                <a:spcPts val="0"/>
              </a:spcBef>
              <a:spcAft>
                <a:spcPts val="0"/>
              </a:spcAft>
              <a:buClr>
                <a:schemeClr val="dk1"/>
              </a:buClr>
              <a:buSzPts val="1200"/>
              <a:buFont typeface="Calibri"/>
              <a:buNone/>
            </a:pPr>
            <a:r>
              <a:rPr lang="en-US" b="1" u="sng"/>
              <a:t>References:</a:t>
            </a:r>
            <a:endParaRPr b="1" u="sng"/>
          </a:p>
          <a:p>
            <a:pPr marL="0" lvl="0" indent="0" algn="l" rtl="0">
              <a:lnSpc>
                <a:spcPct val="115000"/>
              </a:lnSpc>
              <a:spcBef>
                <a:spcPts val="0"/>
              </a:spcBef>
              <a:spcAft>
                <a:spcPts val="0"/>
              </a:spcAft>
              <a:buClr>
                <a:schemeClr val="dk1"/>
              </a:buClr>
              <a:buSzPts val="1200"/>
              <a:buFont typeface="Calibri"/>
              <a:buNone/>
            </a:pPr>
            <a:endParaRPr b="1" u="sng"/>
          </a:p>
          <a:p>
            <a:pPr marL="0" lvl="0" indent="0" algn="l" rtl="0">
              <a:lnSpc>
                <a:spcPct val="115000"/>
              </a:lnSpc>
              <a:spcBef>
                <a:spcPts val="0"/>
              </a:spcBef>
              <a:spcAft>
                <a:spcPts val="0"/>
              </a:spcAft>
              <a:buClr>
                <a:schemeClr val="dk1"/>
              </a:buClr>
              <a:buSzPts val="1200"/>
              <a:buFont typeface="Calibri"/>
              <a:buNone/>
            </a:pPr>
            <a:r>
              <a:rPr lang="en-US" b="1" u="sng"/>
              <a:t>Image:</a:t>
            </a:r>
            <a:endParaRPr>
              <a:solidFill>
                <a:schemeClr val="lt1"/>
              </a:solidFill>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e1c9a92c0d_0_55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ge1c9a92c0d_0_554: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a:t>This is your contact slide. Add your information and leave up after your presentation so people can write down you contact information.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4208dce6c_3_6:notes"/>
          <p:cNvSpPr>
            <a:spLocks noGrp="1" noRot="1" noChangeAspect="1"/>
          </p:cNvSpPr>
          <p:nvPr>
            <p:ph type="sldImg" idx="2"/>
          </p:nvPr>
        </p:nvSpPr>
        <p:spPr>
          <a:xfrm>
            <a:off x="1257300" y="720725"/>
            <a:ext cx="48006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4208dce6c_3_6: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None/>
            </a:pPr>
            <a:r>
              <a:rPr lang="en-US" b="1" u="sng"/>
              <a:t>Speaker Notes:</a:t>
            </a:r>
            <a:r>
              <a:rPr lang="en-US"/>
              <a:t> When we evaluate the information gathered, we essentially ask whether the subject of concern is on the pathway to violence that I will describe and explain in detail a bit later.  </a:t>
            </a:r>
            <a:endParaRPr/>
          </a:p>
          <a:p>
            <a:pPr marL="0" lvl="0" indent="0" algn="l" rtl="0">
              <a:spcBef>
                <a:spcPts val="0"/>
              </a:spcBef>
              <a:spcAft>
                <a:spcPts val="0"/>
              </a:spcAft>
              <a:buNone/>
            </a:pPr>
            <a:endParaRPr/>
          </a:p>
          <a:p>
            <a:pPr marL="0" lvl="0" indent="0" algn="l" rtl="0">
              <a:spcBef>
                <a:spcPts val="0"/>
              </a:spcBef>
              <a:spcAft>
                <a:spcPts val="0"/>
              </a:spcAft>
              <a:buNone/>
            </a:pPr>
            <a:r>
              <a:rPr lang="en-US"/>
              <a:t>It can be very helpful to use a team of people to gather and evaluate the information because information can be gathered more quickly and easily.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Finally, from our work we know that threat assessment is most effective when it is </a:t>
            </a:r>
            <a:r>
              <a:rPr lang="en-US" sz="1600" b="1" u="sng"/>
              <a:t>not</a:t>
            </a:r>
            <a:r>
              <a:rPr lang="en-US" sz="1600" b="1"/>
              <a:t> adversarial</a:t>
            </a:r>
            <a:r>
              <a:rPr lang="en-US"/>
              <a:t>.  It is not a matter of finding “the bad guys” before they can do us harm.  Instead, it is usually most successful when a team, or someone designated by the team, can engage with the subject of concern, to work with them to solve underlying problems and move them away from thoughts of violence.  </a:t>
            </a:r>
            <a:endParaRPr/>
          </a:p>
          <a:p>
            <a:pPr marL="0" lvl="0" indent="0" algn="l" rtl="0">
              <a:spcBef>
                <a:spcPts val="0"/>
              </a:spcBef>
              <a:spcAft>
                <a:spcPts val="0"/>
              </a:spcAft>
              <a:buClr>
                <a:schemeClr val="dk1"/>
              </a:buClr>
              <a:buFont typeface="Arial"/>
              <a:buNone/>
            </a:pPr>
            <a:r>
              <a:rPr lang="en-US"/>
              <a:t>When we evaluate the information gathered, we essentially ask whether the subject of concern is on the pathway to violence that I will describe and explain in detail a bit later.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It can be very helpful to use a team of people to gather and evaluate the information because information can be gathered more quickly and easily.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Finally, from our work we know that threat assessment is most effective when it is </a:t>
            </a:r>
            <a:r>
              <a:rPr lang="en-US" sz="1600" b="1" u="sng"/>
              <a:t>not</a:t>
            </a:r>
            <a:r>
              <a:rPr lang="en-US" sz="1600" b="1"/>
              <a:t> adversarial</a:t>
            </a:r>
            <a:r>
              <a:rPr lang="en-US"/>
              <a:t>.  It is not a matter of finding “the bad guys” before they can do us harm.  Instead, it is usually most successful when a team, or someone designated by the team, can engage with the subject of concern, to work with them to solve underlying problems and move them away from thoughts of violence.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132" name="Google Shape;132;ge4208dce6c_3_6: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3ab564dd22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3ab564dd22_0_0:notes"/>
          <p:cNvSpPr txBox="1">
            <a:spLocks noGrp="1"/>
          </p:cNvSpPr>
          <p:nvPr>
            <p:ph type="body" idx="1"/>
          </p:nvPr>
        </p:nvSpPr>
        <p:spPr>
          <a:xfrm>
            <a:off x="731520" y="4560572"/>
            <a:ext cx="5852100" cy="4320600"/>
          </a:xfrm>
          <a:prstGeom prst="rect">
            <a:avLst/>
          </a:prstGeom>
        </p:spPr>
        <p:txBody>
          <a:bodyPr spcFirstLastPara="1" wrap="square" lIns="97525" tIns="48750" rIns="97525" bIns="48750" anchor="t" anchorCtr="0">
            <a:noAutofit/>
          </a:bodyPr>
          <a:lstStyle/>
          <a:p>
            <a:pPr marL="0" lvl="0" indent="0" algn="l" rtl="0">
              <a:spcBef>
                <a:spcPts val="0"/>
              </a:spcBef>
              <a:spcAft>
                <a:spcPts val="0"/>
              </a:spcAft>
              <a:buNone/>
            </a:pPr>
            <a:r>
              <a:rPr lang="en-US" b="1" u="sng"/>
              <a:t>Speaker Notes:</a:t>
            </a:r>
            <a:r>
              <a:rPr lang="en-US"/>
              <a:t> When we evaluate the information gathered, we essentially ask whether the subject of concern is on the pathway to violence that I will describe and explain in detail a bit later.  </a:t>
            </a:r>
            <a:endParaRPr/>
          </a:p>
          <a:p>
            <a:pPr marL="0" lvl="0" indent="0" algn="l" rtl="0">
              <a:spcBef>
                <a:spcPts val="0"/>
              </a:spcBef>
              <a:spcAft>
                <a:spcPts val="0"/>
              </a:spcAft>
              <a:buNone/>
            </a:pPr>
            <a:endParaRPr/>
          </a:p>
          <a:p>
            <a:pPr marL="0" lvl="0" indent="0" algn="l" rtl="0">
              <a:spcBef>
                <a:spcPts val="0"/>
              </a:spcBef>
              <a:spcAft>
                <a:spcPts val="0"/>
              </a:spcAft>
              <a:buNone/>
            </a:pPr>
            <a:r>
              <a:rPr lang="en-US"/>
              <a:t>It can be very helpful to use a team of people to gather and evaluate the information because information can be gathered more quickly and easily.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Finally, from our work we know that threat assessment is most effective when it is </a:t>
            </a:r>
            <a:r>
              <a:rPr lang="en-US" sz="1600" b="1" u="sng"/>
              <a:t>not</a:t>
            </a:r>
            <a:r>
              <a:rPr lang="en-US" sz="1600" b="1"/>
              <a:t> adversarial</a:t>
            </a:r>
            <a:r>
              <a:rPr lang="en-US"/>
              <a:t>.  It is not a matter of finding “the bad guys” before they can do us harm.  Instead, it is usually most successful when a team, or someone designated by the team, can engage with the subject of concern, to work with them to solve underlying problems and move them away from thoughts of violence.  </a:t>
            </a:r>
            <a:endParaRPr/>
          </a:p>
          <a:p>
            <a:pPr marL="0" lvl="0" indent="0" algn="l" rtl="0">
              <a:spcBef>
                <a:spcPts val="0"/>
              </a:spcBef>
              <a:spcAft>
                <a:spcPts val="0"/>
              </a:spcAft>
              <a:buClr>
                <a:schemeClr val="dk1"/>
              </a:buClr>
              <a:buFont typeface="Arial"/>
              <a:buNone/>
            </a:pPr>
            <a:r>
              <a:rPr lang="en-US"/>
              <a:t>When we evaluate the information gathered, we essentially ask whether the subject of concern is on the pathway to violence that I will describe and explain in detail a bit later.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It can be very helpful to use a team of people to gather and evaluate the information because information can be gathered more quickly and easily.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Finally, from our work we know that threat assessment is most effective when it is </a:t>
            </a:r>
            <a:r>
              <a:rPr lang="en-US" sz="1600" b="1" u="sng"/>
              <a:t>not</a:t>
            </a:r>
            <a:r>
              <a:rPr lang="en-US" sz="1600" b="1"/>
              <a:t> adversarial</a:t>
            </a:r>
            <a:r>
              <a:rPr lang="en-US"/>
              <a:t>.  It is not a matter of finding “the bad guys” before they can do us harm.  Instead, it is usually most successful when a team, or someone designated by the team, can engage with the subject of concern, to work with them to solve underlying problems and move them away from thoughts of violence.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139" name="Google Shape;139;g13ab564dd22_0_0:notes"/>
          <p:cNvSpPr txBox="1">
            <a:spLocks noGrp="1"/>
          </p:cNvSpPr>
          <p:nvPr>
            <p:ph type="sldNum" idx="12"/>
          </p:nvPr>
        </p:nvSpPr>
        <p:spPr>
          <a:xfrm>
            <a:off x="4143589" y="9119476"/>
            <a:ext cx="3169800" cy="480000"/>
          </a:xfrm>
          <a:prstGeom prst="rect">
            <a:avLst/>
          </a:prstGeom>
        </p:spPr>
        <p:txBody>
          <a:bodyPr spcFirstLastPara="1" wrap="square" lIns="97525" tIns="48750" rIns="97525" bIns="487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268e7c336_0_16: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ge268e7c336_0_16: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lt1"/>
              </a:buClr>
              <a:buSzPts val="1200"/>
              <a:buFont typeface="Calibri"/>
              <a:buNone/>
            </a:pPr>
            <a:r>
              <a:rPr lang="en-US" b="1" u="sng"/>
              <a:t>Speaker Notes: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268e7c336_0_40:notes"/>
          <p:cNvSpPr>
            <a:spLocks noGrp="1" noRot="1" noChangeAspect="1"/>
          </p:cNvSpPr>
          <p:nvPr>
            <p:ph type="sldImg" idx="2"/>
          </p:nvPr>
        </p:nvSpPr>
        <p:spPr>
          <a:xfrm>
            <a:off x="1219200" y="720090"/>
            <a:ext cx="4876800" cy="360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ge268e7c336_0_40: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Font typeface="Arial"/>
              <a:buNone/>
            </a:pPr>
            <a:r>
              <a:rPr lang="en-US" b="1" u="sng"/>
              <a:t>Speaking Notes:</a:t>
            </a:r>
            <a:endParaRPr b="1" u="sng"/>
          </a:p>
          <a:p>
            <a:pPr marL="0" lvl="0" indent="0" algn="l" rtl="0">
              <a:spcBef>
                <a:spcPts val="0"/>
              </a:spcBef>
              <a:spcAft>
                <a:spcPts val="0"/>
              </a:spcAft>
              <a:buClr>
                <a:schemeClr val="dk1"/>
              </a:buClr>
              <a:buFont typeface="Arial"/>
              <a:buNone/>
            </a:pPr>
            <a:r>
              <a:rPr lang="en-US"/>
              <a:t>Building level administrator, school counselor, a teacher, and school resource officer.  If the building/district does not have a school counselor or school resource officer, a community based licensed professional counselor or licensed clinical social worker, and a local law enforcement officer may serve on the team.  Relationships.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Again, a team may be only serving a building or the whole district – there can be variations of how this is built in each district.  We recommend a strong emphasis on relationships.  If there is only one team for the district, it is advised that all faculty and staff be trained in the process so they can be that open door that leads to the team for the district.  </a:t>
            </a: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0"/>
        <p:cNvGrpSpPr/>
        <p:nvPr/>
      </p:nvGrpSpPr>
      <p:grpSpPr>
        <a:xfrm>
          <a:off x="0" y="0"/>
          <a:ext cx="0" cy="0"/>
          <a:chOff x="0" y="0"/>
          <a:chExt cx="0" cy="0"/>
        </a:xfrm>
      </p:grpSpPr>
      <p:cxnSp>
        <p:nvCxnSpPr>
          <p:cNvPr id="11" name="Google Shape;11;p2"/>
          <p:cNvCxnSpPr/>
          <p:nvPr/>
        </p:nvCxnSpPr>
        <p:spPr>
          <a:xfrm>
            <a:off x="685800" y="3398839"/>
            <a:ext cx="7848600" cy="1587"/>
          </a:xfrm>
          <a:prstGeom prst="straightConnector1">
            <a:avLst/>
          </a:prstGeom>
          <a:noFill/>
          <a:ln w="19050" cap="flat" cmpd="sng">
            <a:solidFill>
              <a:schemeClr val="dk2"/>
            </a:solidFill>
            <a:prstDash val="solid"/>
            <a:round/>
            <a:headEnd type="none" w="sm" len="sm"/>
            <a:tailEnd type="none" w="sm" len="sm"/>
          </a:ln>
        </p:spPr>
      </p:cxnSp>
      <p:sp>
        <p:nvSpPr>
          <p:cNvPr id="12" name="Google Shape;12;p2"/>
          <p:cNvSpPr txBox="1">
            <a:spLocks noGrp="1"/>
          </p:cNvSpPr>
          <p:nvPr>
            <p:ph type="ctrTitle"/>
          </p:nvPr>
        </p:nvSpPr>
        <p:spPr>
          <a:xfrm>
            <a:off x="685800" y="1371601"/>
            <a:ext cx="7848600" cy="19272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5400" b="1" i="1"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13" name="Google Shape;13;p2"/>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noAutofit/>
          </a:bodyPr>
          <a:lstStyle>
            <a:lvl1pPr marR="0" lvl="0" algn="l" rtl="0">
              <a:spcBef>
                <a:spcPts val="2953"/>
              </a:spcBef>
              <a:spcAft>
                <a:spcPts val="0"/>
              </a:spcAft>
              <a:buClr>
                <a:srgbClr val="FEFEFE"/>
              </a:buClr>
              <a:buSzPts val="2100"/>
              <a:buFont typeface="Trebuchet MS"/>
              <a:buNone/>
              <a:defRPr sz="2100" b="0" i="0" u="none" strike="noStrike" cap="none">
                <a:solidFill>
                  <a:srgbClr val="FEFEFE"/>
                </a:solidFill>
                <a:latin typeface="Trebuchet MS"/>
                <a:ea typeface="Trebuchet MS"/>
                <a:cs typeface="Trebuchet MS"/>
                <a:sym typeface="Trebuchet MS"/>
              </a:defRPr>
            </a:lvl1pPr>
            <a:lvl2pPr marR="0" lvl="1"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2pPr>
            <a:lvl3pPr marR="0" lvl="2"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3pPr>
            <a:lvl4pPr marR="0" lvl="3"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4pPr>
            <a:lvl5pPr marR="0" lvl="4"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5pPr>
            <a:lvl6pPr marR="0" lvl="5"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6pPr>
            <a:lvl7pPr marR="0" lvl="6"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7pPr>
            <a:lvl8pPr marR="0" lvl="7"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8pPr>
            <a:lvl9pPr marR="0" lvl="8" algn="ctr" rtl="0">
              <a:spcBef>
                <a:spcPts val="2953"/>
              </a:spcBef>
              <a:spcAft>
                <a:spcPts val="0"/>
              </a:spcAft>
              <a:buClr>
                <a:schemeClr val="dk1"/>
              </a:buClr>
              <a:buSzPts val="2100"/>
              <a:buFont typeface="Trebuchet MS"/>
              <a:buNone/>
              <a:defRPr sz="21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6"/>
        <p:cNvGrpSpPr/>
        <p:nvPr/>
      </p:nvGrpSpPr>
      <p:grpSpPr>
        <a:xfrm>
          <a:off x="0" y="0"/>
          <a:ext cx="0" cy="0"/>
          <a:chOff x="0" y="0"/>
          <a:chExt cx="0" cy="0"/>
        </a:xfrm>
      </p:grpSpPr>
      <p:pic>
        <p:nvPicPr>
          <p:cNvPr id="47" name="Google Shape;47;p11" descr="MSBASmall2.png"/>
          <p:cNvPicPr preferRelativeResize="0"/>
          <p:nvPr/>
        </p:nvPicPr>
        <p:blipFill rotWithShape="1">
          <a:blip r:embed="rId2">
            <a:alphaModFix/>
          </a:blip>
          <a:srcRect/>
          <a:stretch/>
        </p:blipFill>
        <p:spPr>
          <a:xfrm>
            <a:off x="187639" y="0"/>
            <a:ext cx="9139944" cy="68580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
        <p:cNvGrpSpPr/>
        <p:nvPr/>
      </p:nvGrpSpPr>
      <p:grpSpPr>
        <a:xfrm>
          <a:off x="0" y="0"/>
          <a:ext cx="0" cy="0"/>
          <a:chOff x="0" y="0"/>
          <a:chExt cx="0" cy="0"/>
        </a:xfrm>
      </p:grpSpPr>
      <p:pic>
        <p:nvPicPr>
          <p:cNvPr id="52" name="Google Shape;52;p13" descr="MSBALarge2.png"/>
          <p:cNvPicPr preferRelativeResize="0"/>
          <p:nvPr/>
        </p:nvPicPr>
        <p:blipFill rotWithShape="1">
          <a:blip r:embed="rId2">
            <a:alphaModFix/>
          </a:blip>
          <a:srcRect/>
          <a:stretch/>
        </p:blipFill>
        <p:spPr>
          <a:xfrm>
            <a:off x="473316" y="0"/>
            <a:ext cx="8373211" cy="6858001"/>
          </a:xfrm>
          <a:prstGeom prst="rect">
            <a:avLst/>
          </a:prstGeom>
          <a:noFill/>
          <a:ln>
            <a:noFill/>
          </a:ln>
        </p:spPr>
      </p:pic>
      <p:sp>
        <p:nvSpPr>
          <p:cNvPr id="53" name="Google Shape;53;p13"/>
          <p:cNvSpPr txBox="1"/>
          <p:nvPr/>
        </p:nvSpPr>
        <p:spPr>
          <a:xfrm>
            <a:off x="0" y="6558636"/>
            <a:ext cx="9144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0E36"/>
              </a:buClr>
              <a:buSzPts val="1200"/>
              <a:buFont typeface="Arial"/>
              <a:buNone/>
            </a:pPr>
            <a:r>
              <a:rPr lang="en-US" sz="1200" b="0" i="0" u="none" strike="noStrike" cap="none">
                <a:solidFill>
                  <a:srgbClr val="110E36"/>
                </a:solidFill>
                <a:latin typeface="Arial"/>
                <a:ea typeface="Arial"/>
                <a:cs typeface="Arial"/>
                <a:sym typeface="Arial"/>
              </a:rPr>
              <a:t>www.mosba.org | 800.221.6722 | info@mosba.org | 2100 I-70 Drive Southwest, Columbia, MO 65203</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4"/>
        <p:cNvGrpSpPr/>
        <p:nvPr/>
      </p:nvGrpSpPr>
      <p:grpSpPr>
        <a:xfrm>
          <a:off x="0" y="0"/>
          <a:ext cx="0" cy="0"/>
          <a:chOff x="0" y="0"/>
          <a:chExt cx="0" cy="0"/>
        </a:xfrm>
      </p:grpSpPr>
      <p:pic>
        <p:nvPicPr>
          <p:cNvPr id="55" name="Google Shape;55;p14" descr="MSBASmall2.png"/>
          <p:cNvPicPr preferRelativeResize="0"/>
          <p:nvPr/>
        </p:nvPicPr>
        <p:blipFill rotWithShape="1">
          <a:blip r:embed="rId2">
            <a:alphaModFix/>
          </a:blip>
          <a:srcRect/>
          <a:stretch/>
        </p:blipFill>
        <p:spPr>
          <a:xfrm>
            <a:off x="187639" y="0"/>
            <a:ext cx="9139944" cy="6858001"/>
          </a:xfrm>
          <a:prstGeom prst="rect">
            <a:avLst/>
          </a:prstGeom>
          <a:noFill/>
          <a:ln>
            <a:noFill/>
          </a:ln>
        </p:spPr>
      </p:pic>
      <p:sp>
        <p:nvSpPr>
          <p:cNvPr id="56" name="Google Shape;56;p14"/>
          <p:cNvSpPr txBox="1">
            <a:spLocks noGrp="1"/>
          </p:cNvSpPr>
          <p:nvPr>
            <p:ph type="title"/>
          </p:nvPr>
        </p:nvSpPr>
        <p:spPr>
          <a:xfrm>
            <a:off x="1358264" y="3032640"/>
            <a:ext cx="5124000" cy="15393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1D1160"/>
              </a:buClr>
              <a:buSzPts val="4400"/>
              <a:buFont typeface="Open Sans"/>
              <a:buNone/>
              <a:defRPr b="1">
                <a:solidFill>
                  <a:srgbClr val="1D1160"/>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1358264" y="4572000"/>
            <a:ext cx="7328400" cy="5763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Clr>
                <a:srgbClr val="1D1160"/>
              </a:buClr>
              <a:buSzPts val="1800"/>
              <a:buNone/>
              <a:defRPr sz="1800">
                <a:solidFill>
                  <a:srgbClr val="1D1160"/>
                </a:solidFill>
                <a:latin typeface="Arial"/>
                <a:ea typeface="Arial"/>
                <a:cs typeface="Arial"/>
                <a:sym typeface="Arial"/>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 name="Google Shape;58;p14"/>
          <p:cNvSpPr txBox="1"/>
          <p:nvPr/>
        </p:nvSpPr>
        <p:spPr>
          <a:xfrm>
            <a:off x="0" y="6558636"/>
            <a:ext cx="9144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0E36"/>
              </a:buClr>
              <a:buSzPts val="1200"/>
              <a:buFont typeface="Arial"/>
              <a:buNone/>
            </a:pPr>
            <a:r>
              <a:rPr lang="en-US" sz="1200" b="0" i="0" u="none" strike="noStrike" cap="none">
                <a:solidFill>
                  <a:srgbClr val="110E36"/>
                </a:solidFill>
                <a:latin typeface="Arial"/>
                <a:ea typeface="Arial"/>
                <a:cs typeface="Arial"/>
                <a:sym typeface="Arial"/>
              </a:rPr>
              <a:t>www.mosba.org | 800.221.6722 | info@mosba.org | 2100 I-70 Drive Southwest, Columbia, MO 65203</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1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62" name="Google Shape;62;p15"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3"/>
        <p:cNvGrpSpPr/>
        <p:nvPr/>
      </p:nvGrpSpPr>
      <p:grpSpPr>
        <a:xfrm>
          <a:off x="0" y="0"/>
          <a:ext cx="0" cy="0"/>
          <a:chOff x="0" y="0"/>
          <a:chExt cx="0" cy="0"/>
        </a:xfrm>
      </p:grpSpPr>
      <p:pic>
        <p:nvPicPr>
          <p:cNvPr id="64" name="Google Shape;64;p16" descr="MSBASmall2.png"/>
          <p:cNvPicPr preferRelativeResize="0"/>
          <p:nvPr/>
        </p:nvPicPr>
        <p:blipFill rotWithShape="1">
          <a:blip r:embed="rId2">
            <a:alphaModFix/>
          </a:blip>
          <a:srcRect/>
          <a:stretch/>
        </p:blipFill>
        <p:spPr>
          <a:xfrm>
            <a:off x="187639" y="0"/>
            <a:ext cx="9139944" cy="68580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722313" y="1272152"/>
            <a:ext cx="7772400" cy="13620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t"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pic>
        <p:nvPicPr>
          <p:cNvPr id="68" name="Google Shape;68;p17"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8"/>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2" name="Google Shape;72;p18"/>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pic>
        <p:nvPicPr>
          <p:cNvPr id="73" name="Google Shape;73;p18"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77" name="Google Shape;77;p1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8" name="Google Shape;78;p1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79" name="Google Shape;79;p1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pic>
        <p:nvPicPr>
          <p:cNvPr id="80" name="Google Shape;80;p19"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3" name="Google Shape;83;p20"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pic>
        <p:nvPicPr>
          <p:cNvPr id="85" name="Google Shape;85;p21"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57200" y="533401"/>
            <a:ext cx="8229600" cy="990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600" b="1" i="1"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16" name="Google Shape;16;p3"/>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953"/>
              </a:spcBef>
              <a:spcAft>
                <a:spcPts val="0"/>
              </a:spcAft>
              <a:buSzPts val="1400"/>
              <a:buNone/>
              <a:defRPr sz="2800" b="0" i="0" u="none" strike="noStrike" cap="none">
                <a:solidFill>
                  <a:srgbClr val="5C6670"/>
                </a:solidFill>
                <a:latin typeface="Trebuchet MS"/>
                <a:ea typeface="Trebuchet MS"/>
                <a:cs typeface="Trebuchet MS"/>
                <a:sym typeface="Trebuchet MS"/>
              </a:defRPr>
            </a:lvl1pPr>
            <a:lvl2pPr marL="914400" marR="0" lvl="1" indent="-228600" algn="l" rtl="0">
              <a:spcBef>
                <a:spcPts val="2953"/>
              </a:spcBef>
              <a:spcAft>
                <a:spcPts val="0"/>
              </a:spcAft>
              <a:buSzPts val="1400"/>
              <a:buNone/>
              <a:defRPr sz="2400" b="0" i="0" u="none" strike="noStrike" cap="none">
                <a:solidFill>
                  <a:srgbClr val="5C6670"/>
                </a:solidFill>
                <a:latin typeface="Trebuchet MS"/>
                <a:ea typeface="Trebuchet MS"/>
                <a:cs typeface="Trebuchet MS"/>
                <a:sym typeface="Trebuchet MS"/>
              </a:defRPr>
            </a:lvl2pPr>
            <a:lvl3pPr marL="1371600" marR="0" lvl="2" indent="-228600" algn="l" rtl="0">
              <a:spcBef>
                <a:spcPts val="2953"/>
              </a:spcBef>
              <a:spcAft>
                <a:spcPts val="0"/>
              </a:spcAft>
              <a:buSzPts val="1400"/>
              <a:buNone/>
              <a:defRPr sz="2000" b="0" i="0" u="none" strike="noStrike" cap="none">
                <a:solidFill>
                  <a:srgbClr val="5C6670"/>
                </a:solidFill>
                <a:latin typeface="Trebuchet MS"/>
                <a:ea typeface="Trebuchet MS"/>
                <a:cs typeface="Trebuchet MS"/>
                <a:sym typeface="Trebuchet MS"/>
              </a:defRPr>
            </a:lvl3pPr>
            <a:lvl4pPr marL="1828800" marR="0" lvl="3"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4pPr>
            <a:lvl5pPr marL="2286000" marR="0" lvl="4"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5pPr>
            <a:lvl6pPr marL="2743200" marR="0" lvl="5"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6pPr>
            <a:lvl7pPr marL="3200400" marR="0" lvl="6"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7pPr>
            <a:lvl8pPr marL="3657600" marR="0" lvl="7"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8pPr>
            <a:lvl9pPr marL="4114800" marR="0" lvl="8"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9pPr>
          </a:lstStyle>
          <a:p>
            <a:endParaRPr/>
          </a:p>
        </p:txBody>
      </p:sp>
      <p:sp>
        <p:nvSpPr>
          <p:cNvPr id="17" name="Google Shape;17;p3"/>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953"/>
              </a:spcBef>
              <a:spcAft>
                <a:spcPts val="0"/>
              </a:spcAft>
              <a:buSzPts val="1400"/>
              <a:buNone/>
              <a:defRPr sz="2800" b="0" i="0" u="none" strike="noStrike" cap="none">
                <a:solidFill>
                  <a:srgbClr val="5C6670"/>
                </a:solidFill>
                <a:latin typeface="Trebuchet MS"/>
                <a:ea typeface="Trebuchet MS"/>
                <a:cs typeface="Trebuchet MS"/>
                <a:sym typeface="Trebuchet MS"/>
              </a:defRPr>
            </a:lvl1pPr>
            <a:lvl2pPr marL="914400" marR="0" lvl="1" indent="-228600" algn="l" rtl="0">
              <a:spcBef>
                <a:spcPts val="2953"/>
              </a:spcBef>
              <a:spcAft>
                <a:spcPts val="0"/>
              </a:spcAft>
              <a:buSzPts val="1400"/>
              <a:buNone/>
              <a:defRPr sz="2400" b="0" i="0" u="none" strike="noStrike" cap="none">
                <a:solidFill>
                  <a:srgbClr val="5C6670"/>
                </a:solidFill>
                <a:latin typeface="Trebuchet MS"/>
                <a:ea typeface="Trebuchet MS"/>
                <a:cs typeface="Trebuchet MS"/>
                <a:sym typeface="Trebuchet MS"/>
              </a:defRPr>
            </a:lvl2pPr>
            <a:lvl3pPr marL="1371600" marR="0" lvl="2" indent="-228600" algn="l" rtl="0">
              <a:spcBef>
                <a:spcPts val="2953"/>
              </a:spcBef>
              <a:spcAft>
                <a:spcPts val="0"/>
              </a:spcAft>
              <a:buSzPts val="1400"/>
              <a:buNone/>
              <a:defRPr sz="2000" b="0" i="0" u="none" strike="noStrike" cap="none">
                <a:solidFill>
                  <a:srgbClr val="5C6670"/>
                </a:solidFill>
                <a:latin typeface="Trebuchet MS"/>
                <a:ea typeface="Trebuchet MS"/>
                <a:cs typeface="Trebuchet MS"/>
                <a:sym typeface="Trebuchet MS"/>
              </a:defRPr>
            </a:lvl3pPr>
            <a:lvl4pPr marL="1828800" marR="0" lvl="3"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4pPr>
            <a:lvl5pPr marL="2286000" marR="0" lvl="4"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5pPr>
            <a:lvl6pPr marL="2743200" marR="0" lvl="5"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6pPr>
            <a:lvl7pPr marL="3200400" marR="0" lvl="6"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7pPr>
            <a:lvl8pPr marL="3657600" marR="0" lvl="7"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8pPr>
            <a:lvl9pPr marL="4114800" marR="0" lvl="8" indent="-228600" algn="l" rtl="0">
              <a:spcBef>
                <a:spcPts val="2953"/>
              </a:spcBef>
              <a:spcAft>
                <a:spcPts val="0"/>
              </a:spcAft>
              <a:buSzPts val="1400"/>
              <a:buNone/>
              <a:defRPr sz="1800" b="0" i="0" u="none" strike="noStrike" cap="none">
                <a:solidFill>
                  <a:srgbClr val="5C6670"/>
                </a:solidFill>
                <a:latin typeface="Trebuchet MS"/>
                <a:ea typeface="Trebuchet MS"/>
                <a:cs typeface="Trebuchet MS"/>
                <a:sym typeface="Trebuchet MS"/>
              </a:defRPr>
            </a:lvl9pPr>
          </a:lstStyle>
          <a:p>
            <a:endParaRPr/>
          </a:p>
        </p:txBody>
      </p:sp>
      <p:sp>
        <p:nvSpPr>
          <p:cNvPr id="18" name="Google Shape;18;p3"/>
          <p:cNvSpPr txBox="1">
            <a:spLocks noGrp="1"/>
          </p:cNvSpPr>
          <p:nvPr>
            <p:ph type="dt" idx="10"/>
          </p:nvPr>
        </p:nvSpPr>
        <p:spPr>
          <a:xfrm>
            <a:off x="457200" y="19051"/>
            <a:ext cx="2895600" cy="3286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9" name="Google Shape;19;p3"/>
          <p:cNvSpPr txBox="1">
            <a:spLocks noGrp="1"/>
          </p:cNvSpPr>
          <p:nvPr>
            <p:ph type="sldNum" idx="12"/>
          </p:nvPr>
        </p:nvSpPr>
        <p:spPr>
          <a:xfrm>
            <a:off x="7620000" y="19051"/>
            <a:ext cx="1066800" cy="328613"/>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5C6670"/>
                </a:solidFill>
                <a:latin typeface="Trebuchet MS"/>
                <a:ea typeface="Trebuchet MS"/>
                <a:cs typeface="Trebuchet MS"/>
                <a:sym typeface="Trebuchet MS"/>
              </a:defRPr>
            </a:lvl1pPr>
            <a:lvl2pPr marL="0" marR="0" lvl="1" indent="0" algn="l" rtl="0">
              <a:spcBef>
                <a:spcPts val="0"/>
              </a:spcBef>
              <a:spcAft>
                <a:spcPts val="0"/>
              </a:spcAft>
              <a:buNone/>
              <a:defRPr sz="1800">
                <a:solidFill>
                  <a:srgbClr val="5C6670"/>
                </a:solidFill>
                <a:latin typeface="Trebuchet MS"/>
                <a:ea typeface="Trebuchet MS"/>
                <a:cs typeface="Trebuchet MS"/>
                <a:sym typeface="Trebuchet MS"/>
              </a:defRPr>
            </a:lvl2pPr>
            <a:lvl3pPr marL="0" marR="0" lvl="2" indent="0" algn="l" rtl="0">
              <a:spcBef>
                <a:spcPts val="0"/>
              </a:spcBef>
              <a:spcAft>
                <a:spcPts val="0"/>
              </a:spcAft>
              <a:buNone/>
              <a:defRPr sz="1800">
                <a:solidFill>
                  <a:srgbClr val="5C6670"/>
                </a:solidFill>
                <a:latin typeface="Trebuchet MS"/>
                <a:ea typeface="Trebuchet MS"/>
                <a:cs typeface="Trebuchet MS"/>
                <a:sym typeface="Trebuchet MS"/>
              </a:defRPr>
            </a:lvl3pPr>
            <a:lvl4pPr marL="0" marR="0" lvl="3" indent="0" algn="l" rtl="0">
              <a:spcBef>
                <a:spcPts val="0"/>
              </a:spcBef>
              <a:spcAft>
                <a:spcPts val="0"/>
              </a:spcAft>
              <a:buNone/>
              <a:defRPr sz="1800">
                <a:solidFill>
                  <a:srgbClr val="5C6670"/>
                </a:solidFill>
                <a:latin typeface="Trebuchet MS"/>
                <a:ea typeface="Trebuchet MS"/>
                <a:cs typeface="Trebuchet MS"/>
                <a:sym typeface="Trebuchet MS"/>
              </a:defRPr>
            </a:lvl4pPr>
            <a:lvl5pPr marL="0" marR="0" lvl="4" indent="0" algn="l" rtl="0">
              <a:spcBef>
                <a:spcPts val="0"/>
              </a:spcBef>
              <a:spcAft>
                <a:spcPts val="0"/>
              </a:spcAft>
              <a:buNone/>
              <a:defRPr sz="1800">
                <a:solidFill>
                  <a:srgbClr val="5C6670"/>
                </a:solidFill>
                <a:latin typeface="Trebuchet MS"/>
                <a:ea typeface="Trebuchet MS"/>
                <a:cs typeface="Trebuchet MS"/>
                <a:sym typeface="Trebuchet MS"/>
              </a:defRPr>
            </a:lvl5pPr>
            <a:lvl6pPr marL="0" marR="0" lvl="5" indent="0" algn="l" rtl="0">
              <a:spcBef>
                <a:spcPts val="0"/>
              </a:spcBef>
              <a:spcAft>
                <a:spcPts val="0"/>
              </a:spcAft>
              <a:buNone/>
              <a:defRPr sz="1800">
                <a:solidFill>
                  <a:srgbClr val="5C6670"/>
                </a:solidFill>
                <a:latin typeface="Trebuchet MS"/>
                <a:ea typeface="Trebuchet MS"/>
                <a:cs typeface="Trebuchet MS"/>
                <a:sym typeface="Trebuchet MS"/>
              </a:defRPr>
            </a:lvl6pPr>
            <a:lvl7pPr marL="0" marR="0" lvl="6" indent="0" algn="l" rtl="0">
              <a:spcBef>
                <a:spcPts val="0"/>
              </a:spcBef>
              <a:spcAft>
                <a:spcPts val="0"/>
              </a:spcAft>
              <a:buNone/>
              <a:defRPr sz="1800">
                <a:solidFill>
                  <a:srgbClr val="5C6670"/>
                </a:solidFill>
                <a:latin typeface="Trebuchet MS"/>
                <a:ea typeface="Trebuchet MS"/>
                <a:cs typeface="Trebuchet MS"/>
                <a:sym typeface="Trebuchet MS"/>
              </a:defRPr>
            </a:lvl7pPr>
            <a:lvl8pPr marL="0" marR="0" lvl="7" indent="0" algn="l" rtl="0">
              <a:spcBef>
                <a:spcPts val="0"/>
              </a:spcBef>
              <a:spcAft>
                <a:spcPts val="0"/>
              </a:spcAft>
              <a:buNone/>
              <a:defRPr sz="1800">
                <a:solidFill>
                  <a:srgbClr val="5C6670"/>
                </a:solidFill>
                <a:latin typeface="Trebuchet MS"/>
                <a:ea typeface="Trebuchet MS"/>
                <a:cs typeface="Trebuchet MS"/>
                <a:sym typeface="Trebuchet MS"/>
              </a:defRPr>
            </a:lvl8pPr>
            <a:lvl9pPr marL="0" marR="0" lvl="8" indent="0" algn="l" rtl="0">
              <a:spcBef>
                <a:spcPts val="0"/>
              </a:spcBef>
              <a:spcAft>
                <a:spcPts val="0"/>
              </a:spcAft>
              <a:buNone/>
              <a:defRPr sz="1800">
                <a:solidFill>
                  <a:srgbClr val="5C6670"/>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22"/>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89" name="Google Shape;89;p2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pic>
        <p:nvPicPr>
          <p:cNvPr id="90" name="Google Shape;90;p22"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p2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 name="Google Shape;94;p2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pic>
        <p:nvPicPr>
          <p:cNvPr id="95" name="Google Shape;95;p23"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46484" y="375047"/>
            <a:ext cx="7715250" cy="878681"/>
          </a:xfrm>
          <a:prstGeom prst="rect">
            <a:avLst/>
          </a:prstGeom>
          <a:noFill/>
          <a:ln>
            <a:noFill/>
          </a:ln>
        </p:spPr>
        <p:txBody>
          <a:bodyPr spcFirstLastPara="1" wrap="square" lIns="64275" tIns="32125" rIns="64275" bIns="32125" anchor="t" anchorCtr="0">
            <a:noAutofit/>
          </a:bodyPr>
          <a:lstStyle>
            <a:lvl1pPr marR="0" lvl="0" algn="l" rtl="0">
              <a:spcBef>
                <a:spcPts val="0"/>
              </a:spcBef>
              <a:spcAft>
                <a:spcPts val="0"/>
              </a:spcAft>
              <a:buSzPts val="1400"/>
              <a:buNone/>
              <a:defRPr sz="4200" b="0"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22" name="Google Shape;22;p4"/>
          <p:cNvSpPr txBox="1">
            <a:spLocks noGrp="1"/>
          </p:cNvSpPr>
          <p:nvPr>
            <p:ph type="body" idx="1"/>
          </p:nvPr>
        </p:nvSpPr>
        <p:spPr>
          <a:xfrm>
            <a:off x="457646" y="1339453"/>
            <a:ext cx="7715250" cy="4607719"/>
          </a:xfrm>
          <a:prstGeom prst="rect">
            <a:avLst/>
          </a:prstGeom>
          <a:noFill/>
          <a:ln>
            <a:noFill/>
          </a:ln>
        </p:spPr>
        <p:txBody>
          <a:bodyPr spcFirstLastPara="1" wrap="square" lIns="64275" tIns="32125" rIns="64275" bIns="32125" anchor="t" anchorCtr="0">
            <a:noAutofit/>
          </a:bodyPr>
          <a:lstStyle>
            <a:lvl1pPr marL="457200" marR="0" lvl="0" indent="-228600" algn="l" rtl="0">
              <a:spcBef>
                <a:spcPts val="2953"/>
              </a:spcBef>
              <a:spcAft>
                <a:spcPts val="0"/>
              </a:spcAft>
              <a:buSzPts val="1400"/>
              <a:buNone/>
              <a:defRPr sz="2100" b="0" i="0" u="none" strike="noStrike" cap="none">
                <a:solidFill>
                  <a:srgbClr val="53585F"/>
                </a:solidFill>
                <a:latin typeface="Trebuchet MS"/>
                <a:ea typeface="Trebuchet MS"/>
                <a:cs typeface="Trebuchet MS"/>
                <a:sym typeface="Trebuchet MS"/>
              </a:defRPr>
            </a:lvl1pPr>
            <a:lvl2pPr marL="914400" marR="0" lvl="1" indent="-228600" algn="l" rtl="0">
              <a:spcBef>
                <a:spcPts val="2953"/>
              </a:spcBef>
              <a:spcAft>
                <a:spcPts val="0"/>
              </a:spcAft>
              <a:buSzPts val="1400"/>
              <a:buNone/>
              <a:defRPr sz="2100" b="0" i="0" u="none" strike="noStrike" cap="none">
                <a:solidFill>
                  <a:srgbClr val="53585F"/>
                </a:solidFill>
                <a:latin typeface="Trebuchet MS"/>
                <a:ea typeface="Trebuchet MS"/>
                <a:cs typeface="Trebuchet MS"/>
                <a:sym typeface="Trebuchet MS"/>
              </a:defRPr>
            </a:lvl2pPr>
            <a:lvl3pPr marL="1371600" marR="0" lvl="2" indent="-228600" algn="l" rtl="0">
              <a:spcBef>
                <a:spcPts val="2953"/>
              </a:spcBef>
              <a:spcAft>
                <a:spcPts val="0"/>
              </a:spcAft>
              <a:buSzPts val="1400"/>
              <a:buNone/>
              <a:defRPr sz="2100" b="0" i="0" u="none" strike="noStrike" cap="none">
                <a:solidFill>
                  <a:srgbClr val="53585F"/>
                </a:solidFill>
                <a:latin typeface="Trebuchet MS"/>
                <a:ea typeface="Trebuchet MS"/>
                <a:cs typeface="Trebuchet MS"/>
                <a:sym typeface="Trebuchet MS"/>
              </a:defRPr>
            </a:lvl3pPr>
            <a:lvl4pPr marL="1828800" marR="0" lvl="3" indent="-228600" algn="l" rtl="0">
              <a:spcBef>
                <a:spcPts val="2953"/>
              </a:spcBef>
              <a:spcAft>
                <a:spcPts val="0"/>
              </a:spcAft>
              <a:buSzPts val="1400"/>
              <a:buNone/>
              <a:defRPr sz="2100" b="0" i="0" u="none" strike="noStrike" cap="none">
                <a:solidFill>
                  <a:srgbClr val="53585F"/>
                </a:solidFill>
                <a:latin typeface="Trebuchet MS"/>
                <a:ea typeface="Trebuchet MS"/>
                <a:cs typeface="Trebuchet MS"/>
                <a:sym typeface="Trebuchet MS"/>
              </a:defRPr>
            </a:lvl4pPr>
            <a:lvl5pPr marL="2286000" marR="0" lvl="4" indent="-228600" algn="l" rtl="0">
              <a:spcBef>
                <a:spcPts val="2953"/>
              </a:spcBef>
              <a:spcAft>
                <a:spcPts val="0"/>
              </a:spcAft>
              <a:buSzPts val="1400"/>
              <a:buNone/>
              <a:defRPr sz="2100" b="0" i="0" u="none" strike="noStrike" cap="none">
                <a:solidFill>
                  <a:srgbClr val="53585F"/>
                </a:solidFill>
                <a:latin typeface="Trebuchet MS"/>
                <a:ea typeface="Trebuchet MS"/>
                <a:cs typeface="Trebuchet MS"/>
                <a:sym typeface="Trebuchet MS"/>
              </a:defRPr>
            </a:lvl5pPr>
            <a:lvl6pPr marL="2743200" marR="0" lvl="5"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6pPr>
            <a:lvl7pPr marL="3200400" marR="0" lvl="6"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200" y="533401"/>
            <a:ext cx="8229600" cy="990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600" b="1" i="1"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25" name="Google Shape;25;p5"/>
          <p:cNvSpPr txBox="1">
            <a:spLocks noGrp="1"/>
          </p:cNvSpPr>
          <p:nvPr>
            <p:ph type="dt" idx="10"/>
          </p:nvPr>
        </p:nvSpPr>
        <p:spPr>
          <a:xfrm>
            <a:off x="457200" y="19051"/>
            <a:ext cx="2895600" cy="3286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6" name="Google Shape;26;p5"/>
          <p:cNvSpPr txBox="1">
            <a:spLocks noGrp="1"/>
          </p:cNvSpPr>
          <p:nvPr>
            <p:ph type="sldNum" idx="12"/>
          </p:nvPr>
        </p:nvSpPr>
        <p:spPr>
          <a:xfrm>
            <a:off x="7620000" y="19051"/>
            <a:ext cx="1066800" cy="328613"/>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5C6670"/>
                </a:solidFill>
                <a:latin typeface="Trebuchet MS"/>
                <a:ea typeface="Trebuchet MS"/>
                <a:cs typeface="Trebuchet MS"/>
                <a:sym typeface="Trebuchet MS"/>
              </a:defRPr>
            </a:lvl1pPr>
            <a:lvl2pPr marL="0" marR="0" lvl="1" indent="0" algn="l" rtl="0">
              <a:spcBef>
                <a:spcPts val="0"/>
              </a:spcBef>
              <a:spcAft>
                <a:spcPts val="0"/>
              </a:spcAft>
              <a:buNone/>
              <a:defRPr sz="1800">
                <a:solidFill>
                  <a:srgbClr val="5C6670"/>
                </a:solidFill>
                <a:latin typeface="Trebuchet MS"/>
                <a:ea typeface="Trebuchet MS"/>
                <a:cs typeface="Trebuchet MS"/>
                <a:sym typeface="Trebuchet MS"/>
              </a:defRPr>
            </a:lvl2pPr>
            <a:lvl3pPr marL="0" marR="0" lvl="2" indent="0" algn="l" rtl="0">
              <a:spcBef>
                <a:spcPts val="0"/>
              </a:spcBef>
              <a:spcAft>
                <a:spcPts val="0"/>
              </a:spcAft>
              <a:buNone/>
              <a:defRPr sz="1800">
                <a:solidFill>
                  <a:srgbClr val="5C6670"/>
                </a:solidFill>
                <a:latin typeface="Trebuchet MS"/>
                <a:ea typeface="Trebuchet MS"/>
                <a:cs typeface="Trebuchet MS"/>
                <a:sym typeface="Trebuchet MS"/>
              </a:defRPr>
            </a:lvl3pPr>
            <a:lvl4pPr marL="0" marR="0" lvl="3" indent="0" algn="l" rtl="0">
              <a:spcBef>
                <a:spcPts val="0"/>
              </a:spcBef>
              <a:spcAft>
                <a:spcPts val="0"/>
              </a:spcAft>
              <a:buNone/>
              <a:defRPr sz="1800">
                <a:solidFill>
                  <a:srgbClr val="5C6670"/>
                </a:solidFill>
                <a:latin typeface="Trebuchet MS"/>
                <a:ea typeface="Trebuchet MS"/>
                <a:cs typeface="Trebuchet MS"/>
                <a:sym typeface="Trebuchet MS"/>
              </a:defRPr>
            </a:lvl4pPr>
            <a:lvl5pPr marL="0" marR="0" lvl="4" indent="0" algn="l" rtl="0">
              <a:spcBef>
                <a:spcPts val="0"/>
              </a:spcBef>
              <a:spcAft>
                <a:spcPts val="0"/>
              </a:spcAft>
              <a:buNone/>
              <a:defRPr sz="1800">
                <a:solidFill>
                  <a:srgbClr val="5C6670"/>
                </a:solidFill>
                <a:latin typeface="Trebuchet MS"/>
                <a:ea typeface="Trebuchet MS"/>
                <a:cs typeface="Trebuchet MS"/>
                <a:sym typeface="Trebuchet MS"/>
              </a:defRPr>
            </a:lvl5pPr>
            <a:lvl6pPr marL="0" marR="0" lvl="5" indent="0" algn="l" rtl="0">
              <a:spcBef>
                <a:spcPts val="0"/>
              </a:spcBef>
              <a:spcAft>
                <a:spcPts val="0"/>
              </a:spcAft>
              <a:buNone/>
              <a:defRPr sz="1800">
                <a:solidFill>
                  <a:srgbClr val="5C6670"/>
                </a:solidFill>
                <a:latin typeface="Trebuchet MS"/>
                <a:ea typeface="Trebuchet MS"/>
                <a:cs typeface="Trebuchet MS"/>
                <a:sym typeface="Trebuchet MS"/>
              </a:defRPr>
            </a:lvl6pPr>
            <a:lvl7pPr marL="0" marR="0" lvl="6" indent="0" algn="l" rtl="0">
              <a:spcBef>
                <a:spcPts val="0"/>
              </a:spcBef>
              <a:spcAft>
                <a:spcPts val="0"/>
              </a:spcAft>
              <a:buNone/>
              <a:defRPr sz="1800">
                <a:solidFill>
                  <a:srgbClr val="5C6670"/>
                </a:solidFill>
                <a:latin typeface="Trebuchet MS"/>
                <a:ea typeface="Trebuchet MS"/>
                <a:cs typeface="Trebuchet MS"/>
                <a:sym typeface="Trebuchet MS"/>
              </a:defRPr>
            </a:lvl7pPr>
            <a:lvl8pPr marL="0" marR="0" lvl="7" indent="0" algn="l" rtl="0">
              <a:spcBef>
                <a:spcPts val="0"/>
              </a:spcBef>
              <a:spcAft>
                <a:spcPts val="0"/>
              </a:spcAft>
              <a:buNone/>
              <a:defRPr sz="1800">
                <a:solidFill>
                  <a:srgbClr val="5C6670"/>
                </a:solidFill>
                <a:latin typeface="Trebuchet MS"/>
                <a:ea typeface="Trebuchet MS"/>
                <a:cs typeface="Trebuchet MS"/>
                <a:sym typeface="Trebuchet MS"/>
              </a:defRPr>
            </a:lvl8pPr>
            <a:lvl9pPr marL="0" marR="0" lvl="8" indent="0" algn="l" rtl="0">
              <a:spcBef>
                <a:spcPts val="0"/>
              </a:spcBef>
              <a:spcAft>
                <a:spcPts val="0"/>
              </a:spcAft>
              <a:buNone/>
              <a:defRPr sz="1800">
                <a:solidFill>
                  <a:srgbClr val="5C6670"/>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714375" y="1783706"/>
            <a:ext cx="7715250" cy="1470049"/>
          </a:xfrm>
          <a:prstGeom prst="rect">
            <a:avLst/>
          </a:prstGeom>
          <a:noFill/>
          <a:ln>
            <a:noFill/>
          </a:ln>
        </p:spPr>
        <p:txBody>
          <a:bodyPr spcFirstLastPara="1" wrap="square" lIns="64275" tIns="32125" rIns="64275" bIns="32125" anchor="b" anchorCtr="0">
            <a:noAutofit/>
          </a:bodyPr>
          <a:lstStyle>
            <a:lvl1pPr marR="0" lvl="0" algn="ctr" rtl="0">
              <a:spcBef>
                <a:spcPts val="0"/>
              </a:spcBef>
              <a:spcAft>
                <a:spcPts val="0"/>
              </a:spcAft>
              <a:buSzPts val="1400"/>
              <a:buNone/>
              <a:defRPr sz="4600" b="1"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29" name="Google Shape;29;p6"/>
          <p:cNvSpPr txBox="1">
            <a:spLocks noGrp="1"/>
          </p:cNvSpPr>
          <p:nvPr>
            <p:ph type="subTitle" idx="1"/>
          </p:nvPr>
        </p:nvSpPr>
        <p:spPr>
          <a:xfrm>
            <a:off x="714375" y="3391049"/>
            <a:ext cx="7715250" cy="1752451"/>
          </a:xfrm>
          <a:prstGeom prst="rect">
            <a:avLst/>
          </a:prstGeom>
          <a:noFill/>
          <a:ln>
            <a:noFill/>
          </a:ln>
        </p:spPr>
        <p:txBody>
          <a:bodyPr spcFirstLastPara="1" wrap="square" lIns="64275" tIns="32125" rIns="64275" bIns="32125" anchor="t" anchorCtr="0">
            <a:noAutofit/>
          </a:bodyPr>
          <a:lstStyle>
            <a:lvl1pPr marR="0" lvl="0" algn="ctr" rtl="0">
              <a:spcBef>
                <a:spcPts val="2953"/>
              </a:spcBef>
              <a:spcAft>
                <a:spcPts val="0"/>
              </a:spcAft>
              <a:buClr>
                <a:srgbClr val="53585F"/>
              </a:buClr>
              <a:buSzPts val="2100"/>
              <a:buFont typeface="Trebuchet MS"/>
              <a:buNone/>
              <a:defRPr sz="2100" b="0" i="0" u="none" strike="noStrike" cap="none">
                <a:solidFill>
                  <a:srgbClr val="53585F"/>
                </a:solidFill>
                <a:latin typeface="Trebuchet MS"/>
                <a:ea typeface="Trebuchet MS"/>
                <a:cs typeface="Trebuchet MS"/>
                <a:sym typeface="Trebuchet MS"/>
              </a:defRPr>
            </a:lvl1pPr>
            <a:lvl2pPr marR="0" lvl="1"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2pPr>
            <a:lvl3pPr marR="0" lvl="2"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3pPr>
            <a:lvl4pPr marR="0" lvl="3"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4pPr>
            <a:lvl5pPr marR="0" lvl="4"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5pPr>
            <a:lvl6pPr marR="0" lvl="5"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6pPr>
            <a:lvl7pPr marR="0" lvl="6"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7pPr>
            <a:lvl8pPr marR="0" lvl="7"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8pPr>
            <a:lvl9pPr marR="0" lvl="8" algn="ctr" rtl="0">
              <a:spcBef>
                <a:spcPts val="2953"/>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9pPr>
          </a:lstStyle>
          <a:p>
            <a:endParaRPr/>
          </a:p>
        </p:txBody>
      </p:sp>
      <p:sp>
        <p:nvSpPr>
          <p:cNvPr id="30" name="Google Shape;30;p6"/>
          <p:cNvSpPr txBox="1">
            <a:spLocks noGrp="1"/>
          </p:cNvSpPr>
          <p:nvPr>
            <p:ph type="body" idx="2"/>
          </p:nvPr>
        </p:nvSpPr>
        <p:spPr>
          <a:xfrm>
            <a:off x="714375" y="1232297"/>
            <a:ext cx="7715250" cy="442108"/>
          </a:xfrm>
          <a:prstGeom prst="rect">
            <a:avLst/>
          </a:prstGeom>
          <a:noFill/>
          <a:ln>
            <a:noFill/>
          </a:ln>
        </p:spPr>
        <p:txBody>
          <a:bodyPr spcFirstLastPara="1" wrap="square" lIns="64275" tIns="32125" rIns="64275" bIns="32125" anchor="t" anchorCtr="0">
            <a:noAutofit/>
          </a:bodyPr>
          <a:lstStyle>
            <a:lvl1pPr marL="457200" marR="0" lvl="0" indent="-228600" algn="ctr" rtl="0">
              <a:spcBef>
                <a:spcPts val="2953"/>
              </a:spcBef>
              <a:spcAft>
                <a:spcPts val="0"/>
              </a:spcAft>
              <a:buSzPts val="1400"/>
              <a:buNone/>
              <a:defRPr sz="2200" b="0" i="0" u="none" strike="noStrike" cap="none">
                <a:solidFill>
                  <a:schemeClr val="lt2"/>
                </a:solidFill>
                <a:latin typeface="Trebuchet MS"/>
                <a:ea typeface="Trebuchet MS"/>
                <a:cs typeface="Trebuchet MS"/>
                <a:sym typeface="Trebuchet MS"/>
              </a:defRPr>
            </a:lvl1pPr>
            <a:lvl2pPr marL="914400" marR="0" lvl="1"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2pPr>
            <a:lvl3pPr marL="1371600" marR="0" lvl="2"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3pPr>
            <a:lvl4pPr marL="1828800" marR="0" lvl="3"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4pPr>
            <a:lvl5pPr marL="2286000" marR="0" lvl="4"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5pPr>
            <a:lvl6pPr marL="2743200" marR="0" lvl="5"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6pPr>
            <a:lvl7pPr marL="3200400" marR="0" lvl="6"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46484" y="1017984"/>
            <a:ext cx="7715250" cy="1607344"/>
          </a:xfrm>
          <a:prstGeom prst="rect">
            <a:avLst/>
          </a:prstGeom>
          <a:noFill/>
          <a:ln>
            <a:noFill/>
          </a:ln>
        </p:spPr>
        <p:txBody>
          <a:bodyPr spcFirstLastPara="1" wrap="square" lIns="64275" tIns="32125" rIns="64275" bIns="32125" anchor="b" anchorCtr="0">
            <a:noAutofit/>
          </a:bodyPr>
          <a:lstStyle>
            <a:lvl1pPr marR="0" lvl="0" algn="l" rtl="0">
              <a:spcBef>
                <a:spcPts val="0"/>
              </a:spcBef>
              <a:spcAft>
                <a:spcPts val="0"/>
              </a:spcAft>
              <a:buSzPts val="1400"/>
              <a:buNone/>
              <a:defRPr sz="4200" b="0"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3" name="Google Shape;33;p7"/>
          <p:cNvSpPr txBox="1">
            <a:spLocks noGrp="1"/>
          </p:cNvSpPr>
          <p:nvPr>
            <p:ph type="body" idx="1"/>
          </p:nvPr>
        </p:nvSpPr>
        <p:spPr>
          <a:xfrm>
            <a:off x="457646" y="2732484"/>
            <a:ext cx="7715250" cy="3214688"/>
          </a:xfrm>
          <a:prstGeom prst="rect">
            <a:avLst/>
          </a:prstGeom>
          <a:noFill/>
          <a:ln>
            <a:noFill/>
          </a:ln>
        </p:spPr>
        <p:txBody>
          <a:bodyPr spcFirstLastPara="1" wrap="square" lIns="64275" tIns="32125" rIns="64275" bIns="32125" anchor="t" anchorCtr="0">
            <a:noAutofit/>
          </a:bodyPr>
          <a:lstStyle>
            <a:lvl1pPr marL="457200" marR="0" lvl="0" indent="-228600" algn="l" rtl="0">
              <a:spcBef>
                <a:spcPts val="2953"/>
              </a:spcBef>
              <a:spcAft>
                <a:spcPts val="0"/>
              </a:spcAft>
              <a:buSzPts val="1400"/>
              <a:buNone/>
              <a:defRPr sz="2100" b="0" i="0" u="none" strike="noStrike" cap="none">
                <a:solidFill>
                  <a:srgbClr val="53585F"/>
                </a:solidFill>
                <a:latin typeface="Trebuchet MS"/>
                <a:ea typeface="Trebuchet MS"/>
                <a:cs typeface="Trebuchet MS"/>
                <a:sym typeface="Trebuchet MS"/>
              </a:defRPr>
            </a:lvl1pPr>
            <a:lvl2pPr marL="914400" marR="0" lvl="1" indent="-228600" algn="l" rtl="0">
              <a:spcBef>
                <a:spcPts val="2953"/>
              </a:spcBef>
              <a:spcAft>
                <a:spcPts val="0"/>
              </a:spcAft>
              <a:buSzPts val="1400"/>
              <a:buNone/>
              <a:defRPr sz="2100" b="0" i="0" u="none" strike="noStrike" cap="none">
                <a:solidFill>
                  <a:schemeClr val="lt1"/>
                </a:solidFill>
                <a:latin typeface="Trebuchet MS"/>
                <a:ea typeface="Trebuchet MS"/>
                <a:cs typeface="Trebuchet MS"/>
                <a:sym typeface="Trebuchet MS"/>
              </a:defRPr>
            </a:lvl2pPr>
            <a:lvl3pPr marL="1371600" marR="0" lvl="2" indent="-228600" algn="l" rtl="0">
              <a:spcBef>
                <a:spcPts val="2953"/>
              </a:spcBef>
              <a:spcAft>
                <a:spcPts val="0"/>
              </a:spcAft>
              <a:buSzPts val="1400"/>
              <a:buNone/>
              <a:defRPr sz="2100" b="0" i="0" u="none" strike="noStrike" cap="none">
                <a:solidFill>
                  <a:schemeClr val="lt1"/>
                </a:solidFill>
                <a:latin typeface="Trebuchet MS"/>
                <a:ea typeface="Trebuchet MS"/>
                <a:cs typeface="Trebuchet MS"/>
                <a:sym typeface="Trebuchet MS"/>
              </a:defRPr>
            </a:lvl3pPr>
            <a:lvl4pPr marL="1828800" marR="0" lvl="3" indent="-228600" algn="l" rtl="0">
              <a:spcBef>
                <a:spcPts val="2953"/>
              </a:spcBef>
              <a:spcAft>
                <a:spcPts val="0"/>
              </a:spcAft>
              <a:buSzPts val="1400"/>
              <a:buNone/>
              <a:defRPr sz="2100" b="0" i="0" u="none" strike="noStrike" cap="none">
                <a:solidFill>
                  <a:schemeClr val="lt1"/>
                </a:solidFill>
                <a:latin typeface="Trebuchet MS"/>
                <a:ea typeface="Trebuchet MS"/>
                <a:cs typeface="Trebuchet MS"/>
                <a:sym typeface="Trebuchet MS"/>
              </a:defRPr>
            </a:lvl4pPr>
            <a:lvl5pPr marL="2286000" marR="0" lvl="4" indent="-228600" algn="l" rtl="0">
              <a:spcBef>
                <a:spcPts val="2953"/>
              </a:spcBef>
              <a:spcAft>
                <a:spcPts val="0"/>
              </a:spcAft>
              <a:buSzPts val="1400"/>
              <a:buNone/>
              <a:defRPr sz="2100" b="0" i="0" u="none" strike="noStrike" cap="none">
                <a:solidFill>
                  <a:schemeClr val="lt1"/>
                </a:solidFill>
                <a:latin typeface="Trebuchet MS"/>
                <a:ea typeface="Trebuchet MS"/>
                <a:cs typeface="Trebuchet MS"/>
                <a:sym typeface="Trebuchet MS"/>
              </a:defRPr>
            </a:lvl5pPr>
            <a:lvl6pPr marL="2743200" marR="0" lvl="5"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6pPr>
            <a:lvl7pPr marL="3200400" marR="0" lvl="6"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2953"/>
              </a:spcBef>
              <a:spcAft>
                <a:spcPts val="0"/>
              </a:spcAft>
              <a:buSzPts val="14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p:cSld name="Title Slide_1">
    <p:spTree>
      <p:nvGrpSpPr>
        <p:cNvPr id="1" name="Shape 34"/>
        <p:cNvGrpSpPr/>
        <p:nvPr/>
      </p:nvGrpSpPr>
      <p:grpSpPr>
        <a:xfrm>
          <a:off x="0" y="0"/>
          <a:ext cx="0" cy="0"/>
          <a:chOff x="0" y="0"/>
          <a:chExt cx="0" cy="0"/>
        </a:xfrm>
      </p:grpSpPr>
      <p:pic>
        <p:nvPicPr>
          <p:cNvPr id="35" name="Google Shape;35;p8" descr="MSBALarge2.png"/>
          <p:cNvPicPr preferRelativeResize="0"/>
          <p:nvPr/>
        </p:nvPicPr>
        <p:blipFill rotWithShape="1">
          <a:blip r:embed="rId2">
            <a:alphaModFix/>
          </a:blip>
          <a:srcRect/>
          <a:stretch/>
        </p:blipFill>
        <p:spPr>
          <a:xfrm>
            <a:off x="473316" y="0"/>
            <a:ext cx="8373211" cy="6858001"/>
          </a:xfrm>
          <a:prstGeom prst="rect">
            <a:avLst/>
          </a:prstGeom>
          <a:noFill/>
          <a:ln>
            <a:noFill/>
          </a:ln>
        </p:spPr>
      </p:pic>
      <p:sp>
        <p:nvSpPr>
          <p:cNvPr id="36" name="Google Shape;36;p8"/>
          <p:cNvSpPr txBox="1"/>
          <p:nvPr/>
        </p:nvSpPr>
        <p:spPr>
          <a:xfrm>
            <a:off x="0" y="6558636"/>
            <a:ext cx="9144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0E36"/>
              </a:buClr>
              <a:buSzPts val="1200"/>
              <a:buFont typeface="Arial"/>
              <a:buNone/>
            </a:pPr>
            <a:r>
              <a:rPr lang="en-US" sz="1200" b="0" i="0" u="none" strike="noStrike" cap="none">
                <a:solidFill>
                  <a:srgbClr val="110E36"/>
                </a:solidFill>
                <a:latin typeface="Arial"/>
                <a:ea typeface="Arial"/>
                <a:cs typeface="Arial"/>
                <a:sym typeface="Arial"/>
              </a:rPr>
              <a:t>www.mosba.org | 800.221.6722 | info@mosba.org | 2100 I-70 Drive Southwest, Columbia, MO 65203</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1">
  <p:cSld name="1_Title Slide">
    <p:spTree>
      <p:nvGrpSpPr>
        <p:cNvPr id="1" name="Shape 37"/>
        <p:cNvGrpSpPr/>
        <p:nvPr/>
      </p:nvGrpSpPr>
      <p:grpSpPr>
        <a:xfrm>
          <a:off x="0" y="0"/>
          <a:ext cx="0" cy="0"/>
          <a:chOff x="0" y="0"/>
          <a:chExt cx="0" cy="0"/>
        </a:xfrm>
      </p:grpSpPr>
      <p:pic>
        <p:nvPicPr>
          <p:cNvPr id="38" name="Google Shape;38;p9" descr="MSBASmall2.png"/>
          <p:cNvPicPr preferRelativeResize="0"/>
          <p:nvPr/>
        </p:nvPicPr>
        <p:blipFill rotWithShape="1">
          <a:blip r:embed="rId2">
            <a:alphaModFix/>
          </a:blip>
          <a:srcRect/>
          <a:stretch/>
        </p:blipFill>
        <p:spPr>
          <a:xfrm>
            <a:off x="187639" y="0"/>
            <a:ext cx="9139944" cy="6858001"/>
          </a:xfrm>
          <a:prstGeom prst="rect">
            <a:avLst/>
          </a:prstGeom>
          <a:noFill/>
          <a:ln>
            <a:noFill/>
          </a:ln>
        </p:spPr>
      </p:pic>
      <p:sp>
        <p:nvSpPr>
          <p:cNvPr id="39" name="Google Shape;39;p9"/>
          <p:cNvSpPr txBox="1">
            <a:spLocks noGrp="1"/>
          </p:cNvSpPr>
          <p:nvPr>
            <p:ph type="title"/>
          </p:nvPr>
        </p:nvSpPr>
        <p:spPr>
          <a:xfrm>
            <a:off x="1358264" y="3032640"/>
            <a:ext cx="5124000" cy="15393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1D1160"/>
              </a:buClr>
              <a:buSzPts val="4400"/>
              <a:buFont typeface="Open Sans"/>
              <a:buChar char="●"/>
              <a:defRPr b="1">
                <a:solidFill>
                  <a:srgbClr val="1D1160"/>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 name="Google Shape;40;p9"/>
          <p:cNvSpPr txBox="1">
            <a:spLocks noGrp="1"/>
          </p:cNvSpPr>
          <p:nvPr>
            <p:ph type="body" idx="1"/>
          </p:nvPr>
        </p:nvSpPr>
        <p:spPr>
          <a:xfrm>
            <a:off x="1358264" y="4572000"/>
            <a:ext cx="7328400" cy="5763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Clr>
                <a:srgbClr val="1D1160"/>
              </a:buClr>
              <a:buSzPts val="1800"/>
              <a:buNone/>
              <a:defRPr sz="1800">
                <a:solidFill>
                  <a:srgbClr val="1D1160"/>
                </a:solidFill>
                <a:latin typeface="Arial"/>
                <a:ea typeface="Arial"/>
                <a:cs typeface="Arial"/>
                <a:sym typeface="Arial"/>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 name="Google Shape;41;p9"/>
          <p:cNvSpPr txBox="1"/>
          <p:nvPr/>
        </p:nvSpPr>
        <p:spPr>
          <a:xfrm>
            <a:off x="0" y="6558636"/>
            <a:ext cx="9144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0E36"/>
              </a:buClr>
              <a:buSzPts val="1200"/>
              <a:buFont typeface="Arial"/>
              <a:buNone/>
            </a:pPr>
            <a:r>
              <a:rPr lang="en-US" sz="1200" b="0" i="0" u="none" strike="noStrike" cap="none">
                <a:solidFill>
                  <a:srgbClr val="110E36"/>
                </a:solidFill>
                <a:latin typeface="Arial"/>
                <a:ea typeface="Arial"/>
                <a:cs typeface="Arial"/>
                <a:sym typeface="Arial"/>
              </a:rPr>
              <a:t>www.mosba.org | 800.221.6722 | info@mosba.org | 2100 I-70 Drive Southwest, Columbia, MO 65203</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1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45" name="Google Shape;45;p10" descr="MSBAFooter2.png"/>
          <p:cNvPicPr preferRelativeResize="0"/>
          <p:nvPr/>
        </p:nvPicPr>
        <p:blipFill rotWithShape="1">
          <a:blip r:embed="rId2">
            <a:alphaModFix/>
          </a:blip>
          <a:srcRect/>
          <a:stretch/>
        </p:blipFill>
        <p:spPr>
          <a:xfrm>
            <a:off x="173892" y="6275116"/>
            <a:ext cx="9143999" cy="58288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 name="Google Shape;50;p1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colorado.gov/CSSRC"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3"/>
          <p:cNvSpPr txBox="1"/>
          <p:nvPr/>
        </p:nvSpPr>
        <p:spPr>
          <a:xfrm>
            <a:off x="313188" y="730327"/>
            <a:ext cx="8568300" cy="663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Risk Assessment Team</a:t>
            </a:r>
            <a:endParaRPr sz="4500" b="1">
              <a:solidFill>
                <a:srgbClr val="1D1160"/>
              </a:solidFill>
              <a:latin typeface="Open Sans"/>
              <a:ea typeface="Open Sans"/>
              <a:cs typeface="Open Sans"/>
              <a:sym typeface="Open Sans"/>
            </a:endParaRPr>
          </a:p>
        </p:txBody>
      </p:sp>
      <p:sp>
        <p:nvSpPr>
          <p:cNvPr id="160" name="Google Shape;160;p33"/>
          <p:cNvSpPr txBox="1"/>
          <p:nvPr/>
        </p:nvSpPr>
        <p:spPr>
          <a:xfrm>
            <a:off x="533400" y="1393902"/>
            <a:ext cx="8127900" cy="4838400"/>
          </a:xfrm>
          <a:prstGeom prst="rect">
            <a:avLst/>
          </a:prstGeom>
          <a:noFill/>
          <a:ln>
            <a:noFill/>
          </a:ln>
        </p:spPr>
        <p:txBody>
          <a:bodyPr spcFirstLastPara="1" wrap="square" lIns="92075" tIns="46025" rIns="92075" bIns="46025" anchor="t" anchorCtr="0">
            <a:normAutofit/>
          </a:bodyPr>
          <a:lstStyle/>
          <a:p>
            <a:pPr marL="342900" lvl="0" indent="-285750" algn="l" rtl="0">
              <a:lnSpc>
                <a:spcPct val="80000"/>
              </a:lnSpc>
              <a:spcBef>
                <a:spcPts val="0"/>
              </a:spcBef>
              <a:spcAft>
                <a:spcPts val="0"/>
              </a:spcAft>
              <a:buNone/>
            </a:pPr>
            <a:endParaRPr sz="400">
              <a:solidFill>
                <a:srgbClr val="002060"/>
              </a:solidFill>
              <a:latin typeface="Open Sans SemiBold"/>
              <a:ea typeface="Open Sans SemiBold"/>
              <a:cs typeface="Open Sans SemiBold"/>
              <a:sym typeface="Open Sans SemiBold"/>
            </a:endParaRPr>
          </a:p>
          <a:p>
            <a:pPr marL="342900" lvl="0" indent="-311150" algn="l" rtl="0">
              <a:lnSpc>
                <a:spcPct val="80000"/>
              </a:lnSpc>
              <a:spcBef>
                <a:spcPts val="800"/>
              </a:spcBef>
              <a:spcAft>
                <a:spcPts val="0"/>
              </a:spcAft>
              <a:buClr>
                <a:srgbClr val="000000"/>
              </a:buClr>
              <a:buSzPts val="3500"/>
              <a:buFont typeface="Open Sans SemiBold"/>
              <a:buChar char="•"/>
            </a:pPr>
            <a:r>
              <a:rPr lang="en-US" sz="3500">
                <a:solidFill>
                  <a:srgbClr val="000000"/>
                </a:solidFill>
                <a:latin typeface="Open Sans SemiBold"/>
                <a:ea typeface="Open Sans SemiBold"/>
                <a:cs typeface="Open Sans SemiBold"/>
                <a:sym typeface="Open Sans SemiBold"/>
              </a:rPr>
              <a:t>Multi-disciplinary composition enhances team’s ability to:</a:t>
            </a:r>
            <a:endParaRPr sz="2700">
              <a:solidFill>
                <a:srgbClr val="000000"/>
              </a:solidFill>
              <a:latin typeface="Open Sans SemiBold"/>
              <a:ea typeface="Open Sans SemiBold"/>
              <a:cs typeface="Open Sans SemiBold"/>
              <a:sym typeface="Open Sans SemiBold"/>
            </a:endParaRPr>
          </a:p>
          <a:p>
            <a:pPr marL="342900" lvl="0" indent="-279400" algn="l" rtl="0">
              <a:lnSpc>
                <a:spcPct val="80000"/>
              </a:lnSpc>
              <a:spcBef>
                <a:spcPts val="200"/>
              </a:spcBef>
              <a:spcAft>
                <a:spcPts val="0"/>
              </a:spcAft>
              <a:buNone/>
            </a:pPr>
            <a:endParaRPr sz="500">
              <a:solidFill>
                <a:srgbClr val="000000"/>
              </a:solidFill>
              <a:latin typeface="Open Sans SemiBold"/>
              <a:ea typeface="Open Sans SemiBold"/>
              <a:cs typeface="Open Sans SemiBold"/>
              <a:sym typeface="Open Sans SemiBold"/>
            </a:endParaRPr>
          </a:p>
          <a:p>
            <a:pPr marL="742950" lvl="1" indent="-254000" algn="l" rtl="0">
              <a:lnSpc>
                <a:spcPct val="80000"/>
              </a:lnSpc>
              <a:spcBef>
                <a:spcPts val="800"/>
              </a:spcBef>
              <a:spcAft>
                <a:spcPts val="0"/>
              </a:spcAft>
              <a:buClr>
                <a:srgbClr val="000000"/>
              </a:buClr>
              <a:buSzPts val="3500"/>
              <a:buFont typeface="Open Sans SemiBold"/>
              <a:buChar char="•"/>
            </a:pPr>
            <a:r>
              <a:rPr lang="en-US" sz="3500">
                <a:solidFill>
                  <a:srgbClr val="000000"/>
                </a:solidFill>
                <a:latin typeface="Open Sans SemiBold"/>
                <a:ea typeface="Open Sans SemiBold"/>
                <a:cs typeface="Open Sans SemiBold"/>
                <a:sym typeface="Open Sans SemiBold"/>
              </a:rPr>
              <a:t>Identify</a:t>
            </a:r>
            <a:endParaRPr sz="2300">
              <a:solidFill>
                <a:srgbClr val="000000"/>
              </a:solidFill>
              <a:latin typeface="Open Sans SemiBold"/>
              <a:ea typeface="Open Sans SemiBold"/>
              <a:cs typeface="Open Sans SemiBold"/>
              <a:sym typeface="Open Sans SemiBold"/>
            </a:endParaRPr>
          </a:p>
          <a:p>
            <a:pPr marL="742950" lvl="1" indent="-222250" algn="l" rtl="0">
              <a:lnSpc>
                <a:spcPct val="80000"/>
              </a:lnSpc>
              <a:spcBef>
                <a:spcPts val="200"/>
              </a:spcBef>
              <a:spcAft>
                <a:spcPts val="0"/>
              </a:spcAft>
              <a:buNone/>
            </a:pPr>
            <a:endParaRPr sz="500">
              <a:solidFill>
                <a:srgbClr val="000000"/>
              </a:solidFill>
              <a:latin typeface="Open Sans SemiBold"/>
              <a:ea typeface="Open Sans SemiBold"/>
              <a:cs typeface="Open Sans SemiBold"/>
              <a:sym typeface="Open Sans SemiBold"/>
            </a:endParaRPr>
          </a:p>
          <a:p>
            <a:pPr marL="742950" lvl="1" indent="-254000" algn="l" rtl="0">
              <a:lnSpc>
                <a:spcPct val="80000"/>
              </a:lnSpc>
              <a:spcBef>
                <a:spcPts val="800"/>
              </a:spcBef>
              <a:spcAft>
                <a:spcPts val="0"/>
              </a:spcAft>
              <a:buClr>
                <a:srgbClr val="000000"/>
              </a:buClr>
              <a:buSzPts val="3500"/>
              <a:buFont typeface="Open Sans SemiBold"/>
              <a:buChar char="•"/>
            </a:pPr>
            <a:r>
              <a:rPr lang="en-US" sz="3500">
                <a:solidFill>
                  <a:srgbClr val="000000"/>
                </a:solidFill>
                <a:latin typeface="Open Sans SemiBold"/>
                <a:ea typeface="Open Sans SemiBold"/>
                <a:cs typeface="Open Sans SemiBold"/>
                <a:sym typeface="Open Sans SemiBold"/>
              </a:rPr>
              <a:t>Gather</a:t>
            </a:r>
            <a:endParaRPr sz="2300">
              <a:solidFill>
                <a:srgbClr val="000000"/>
              </a:solidFill>
              <a:latin typeface="Open Sans SemiBold"/>
              <a:ea typeface="Open Sans SemiBold"/>
              <a:cs typeface="Open Sans SemiBold"/>
              <a:sym typeface="Open Sans SemiBold"/>
            </a:endParaRPr>
          </a:p>
          <a:p>
            <a:pPr marL="742950" lvl="1" indent="-222250" algn="l" rtl="0">
              <a:lnSpc>
                <a:spcPct val="80000"/>
              </a:lnSpc>
              <a:spcBef>
                <a:spcPts val="200"/>
              </a:spcBef>
              <a:spcAft>
                <a:spcPts val="0"/>
              </a:spcAft>
              <a:buNone/>
            </a:pPr>
            <a:endParaRPr sz="500">
              <a:solidFill>
                <a:srgbClr val="000000"/>
              </a:solidFill>
              <a:latin typeface="Open Sans SemiBold"/>
              <a:ea typeface="Open Sans SemiBold"/>
              <a:cs typeface="Open Sans SemiBold"/>
              <a:sym typeface="Open Sans SemiBold"/>
            </a:endParaRPr>
          </a:p>
          <a:p>
            <a:pPr marL="742950" lvl="1" indent="-254000" algn="l" rtl="0">
              <a:lnSpc>
                <a:spcPct val="80000"/>
              </a:lnSpc>
              <a:spcBef>
                <a:spcPts val="800"/>
              </a:spcBef>
              <a:spcAft>
                <a:spcPts val="0"/>
              </a:spcAft>
              <a:buClr>
                <a:srgbClr val="000000"/>
              </a:buClr>
              <a:buSzPts val="3500"/>
              <a:buFont typeface="Open Sans SemiBold"/>
              <a:buChar char="•"/>
            </a:pPr>
            <a:r>
              <a:rPr lang="en-US" sz="3500">
                <a:solidFill>
                  <a:srgbClr val="000000"/>
                </a:solidFill>
                <a:latin typeface="Open Sans SemiBold"/>
                <a:ea typeface="Open Sans SemiBold"/>
                <a:cs typeface="Open Sans SemiBold"/>
                <a:sym typeface="Open Sans SemiBold"/>
              </a:rPr>
              <a:t>Assess</a:t>
            </a:r>
            <a:endParaRPr sz="2300">
              <a:solidFill>
                <a:srgbClr val="000000"/>
              </a:solidFill>
              <a:latin typeface="Open Sans SemiBold"/>
              <a:ea typeface="Open Sans SemiBold"/>
              <a:cs typeface="Open Sans SemiBold"/>
              <a:sym typeface="Open Sans SemiBold"/>
            </a:endParaRPr>
          </a:p>
          <a:p>
            <a:pPr marL="742950" lvl="1" indent="-222250" algn="l" rtl="0">
              <a:lnSpc>
                <a:spcPct val="80000"/>
              </a:lnSpc>
              <a:spcBef>
                <a:spcPts val="200"/>
              </a:spcBef>
              <a:spcAft>
                <a:spcPts val="0"/>
              </a:spcAft>
              <a:buNone/>
            </a:pPr>
            <a:endParaRPr sz="500">
              <a:solidFill>
                <a:srgbClr val="000000"/>
              </a:solidFill>
              <a:latin typeface="Open Sans SemiBold"/>
              <a:ea typeface="Open Sans SemiBold"/>
              <a:cs typeface="Open Sans SemiBold"/>
              <a:sym typeface="Open Sans SemiBold"/>
            </a:endParaRPr>
          </a:p>
          <a:p>
            <a:pPr marL="742950" lvl="1" indent="-254000" algn="l" rtl="0">
              <a:lnSpc>
                <a:spcPct val="80000"/>
              </a:lnSpc>
              <a:spcBef>
                <a:spcPts val="800"/>
              </a:spcBef>
              <a:spcAft>
                <a:spcPts val="0"/>
              </a:spcAft>
              <a:buClr>
                <a:srgbClr val="000000"/>
              </a:buClr>
              <a:buSzPts val="3500"/>
              <a:buFont typeface="Open Sans SemiBold"/>
              <a:buChar char="•"/>
            </a:pPr>
            <a:r>
              <a:rPr lang="en-US" sz="3500">
                <a:solidFill>
                  <a:srgbClr val="000000"/>
                </a:solidFill>
                <a:latin typeface="Open Sans SemiBold"/>
                <a:ea typeface="Open Sans SemiBold"/>
                <a:cs typeface="Open Sans SemiBold"/>
                <a:sym typeface="Open Sans SemiBold"/>
              </a:rPr>
              <a:t>Manage</a:t>
            </a:r>
            <a:endParaRPr sz="2300">
              <a:solidFill>
                <a:srgbClr val="000000"/>
              </a:solidFill>
              <a:latin typeface="Open Sans SemiBold"/>
              <a:ea typeface="Open Sans SemiBold"/>
              <a:cs typeface="Open Sans SemiBold"/>
              <a:sym typeface="Open Sans SemiBold"/>
            </a:endParaRPr>
          </a:p>
          <a:p>
            <a:pPr marL="742950" lvl="1" indent="-222250" algn="l" rtl="0">
              <a:lnSpc>
                <a:spcPct val="80000"/>
              </a:lnSpc>
              <a:spcBef>
                <a:spcPts val="200"/>
              </a:spcBef>
              <a:spcAft>
                <a:spcPts val="0"/>
              </a:spcAft>
              <a:buNone/>
            </a:pPr>
            <a:endParaRPr sz="500">
              <a:solidFill>
                <a:srgbClr val="000000"/>
              </a:solidFill>
              <a:latin typeface="Open Sans SemiBold"/>
              <a:ea typeface="Open Sans SemiBold"/>
              <a:cs typeface="Open Sans SemiBold"/>
              <a:sym typeface="Open Sans SemiBold"/>
            </a:endParaRPr>
          </a:p>
        </p:txBody>
      </p:sp>
      <p:sp>
        <p:nvSpPr>
          <p:cNvPr id="161" name="Google Shape;161;p33"/>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G E T T I N G    S T A R T E D</a:t>
            </a:r>
            <a:endParaRPr sz="3200">
              <a:solidFill>
                <a:srgbClr val="EFEFE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4"/>
          <p:cNvSpPr txBox="1">
            <a:spLocks noGrp="1"/>
          </p:cNvSpPr>
          <p:nvPr>
            <p:ph type="body" idx="1"/>
          </p:nvPr>
        </p:nvSpPr>
        <p:spPr>
          <a:xfrm>
            <a:off x="457200" y="685801"/>
            <a:ext cx="8077200" cy="486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000" dirty="0">
                <a:solidFill>
                  <a:srgbClr val="1D1160"/>
                </a:solidFill>
                <a:latin typeface="Open Sans SemiBold"/>
                <a:ea typeface="Open Sans SemiBold"/>
                <a:cs typeface="Open Sans SemiBold"/>
                <a:sym typeface="Open Sans SemiBold"/>
              </a:rPr>
              <a:t>The purpose of risk assessment, above all else, is to prevent a foreseeable act of violence at school or in relation to school.</a:t>
            </a:r>
            <a:endParaRPr sz="3000" dirty="0">
              <a:solidFill>
                <a:srgbClr val="1D1160"/>
              </a:solidFill>
              <a:latin typeface="Open Sans SemiBold"/>
              <a:ea typeface="Open Sans SemiBold"/>
              <a:cs typeface="Open Sans SemiBold"/>
              <a:sym typeface="Open Sans SemiBold"/>
            </a:endParaRPr>
          </a:p>
          <a:p>
            <a:pPr marL="241092" lvl="0" indent="-241092" algn="l" rtl="0">
              <a:spcBef>
                <a:spcPts val="2953"/>
              </a:spcBef>
              <a:spcAft>
                <a:spcPts val="0"/>
              </a:spcAft>
              <a:buNone/>
            </a:pPr>
            <a:r>
              <a:rPr lang="en-US" sz="2800" i="1" dirty="0">
                <a:solidFill>
                  <a:srgbClr val="CC0000"/>
                </a:solidFill>
                <a:latin typeface="Open Sans SemiBold"/>
                <a:ea typeface="Open Sans SemiBold"/>
                <a:cs typeface="Open Sans SemiBold"/>
                <a:sym typeface="Open Sans SemiBold"/>
              </a:rPr>
              <a:t>Not to:</a:t>
            </a:r>
            <a:r>
              <a:rPr lang="en-US" sz="2800" i="1" dirty="0">
                <a:solidFill>
                  <a:srgbClr val="FF0000"/>
                </a:solidFill>
                <a:latin typeface="Open Sans SemiBold"/>
                <a:ea typeface="Open Sans SemiBold"/>
                <a:cs typeface="Open Sans SemiBold"/>
                <a:sym typeface="Open Sans SemiBold"/>
              </a:rPr>
              <a:t> </a:t>
            </a:r>
            <a:endParaRPr sz="2800" i="1" dirty="0">
              <a:solidFill>
                <a:srgbClr val="FF0000"/>
              </a:solidFill>
              <a:latin typeface="Open Sans SemiBold"/>
              <a:ea typeface="Open Sans SemiBold"/>
              <a:cs typeface="Open Sans SemiBold"/>
              <a:sym typeface="Open Sans SemiBold"/>
            </a:endParaRPr>
          </a:p>
          <a:p>
            <a:pPr marL="457200" lvl="0" indent="-482600" algn="l" rtl="0">
              <a:spcBef>
                <a:spcPts val="1200"/>
              </a:spcBef>
              <a:spcAft>
                <a:spcPts val="0"/>
              </a:spcAft>
              <a:buClr>
                <a:srgbClr val="141617"/>
              </a:buClr>
              <a:buSzPts val="2800"/>
              <a:buFont typeface="Open Sans SemiBold"/>
              <a:buChar char="•"/>
            </a:pPr>
            <a:r>
              <a:rPr lang="en-US" sz="2800" dirty="0">
                <a:solidFill>
                  <a:srgbClr val="141617"/>
                </a:solidFill>
                <a:latin typeface="Open Sans SemiBold"/>
                <a:ea typeface="Open Sans SemiBold"/>
                <a:cs typeface="Open Sans SemiBold"/>
                <a:sym typeface="Open Sans SemiBold"/>
              </a:rPr>
              <a:t>Punish or justify disciplinary action</a:t>
            </a:r>
            <a:endParaRPr sz="2800" dirty="0">
              <a:latin typeface="Open Sans SemiBold"/>
              <a:ea typeface="Open Sans SemiBold"/>
              <a:cs typeface="Open Sans SemiBold"/>
              <a:sym typeface="Open Sans SemiBold"/>
            </a:endParaRPr>
          </a:p>
          <a:p>
            <a:pPr marL="457200" lvl="0" indent="-482600" algn="l" rtl="0">
              <a:spcBef>
                <a:spcPts val="1200"/>
              </a:spcBef>
              <a:spcAft>
                <a:spcPts val="0"/>
              </a:spcAft>
              <a:buClr>
                <a:srgbClr val="141617"/>
              </a:buClr>
              <a:buSzPts val="2800"/>
              <a:buFont typeface="Open Sans SemiBold"/>
              <a:buChar char="•"/>
            </a:pPr>
            <a:r>
              <a:rPr lang="en-US" sz="2800" dirty="0">
                <a:solidFill>
                  <a:srgbClr val="141617"/>
                </a:solidFill>
                <a:latin typeface="Open Sans SemiBold"/>
                <a:ea typeface="Open Sans SemiBold"/>
                <a:cs typeface="Open Sans SemiBold"/>
                <a:sym typeface="Open Sans SemiBold"/>
              </a:rPr>
              <a:t>Justify criminal prosecution</a:t>
            </a:r>
            <a:endParaRPr sz="2800" dirty="0">
              <a:latin typeface="Open Sans SemiBold"/>
              <a:ea typeface="Open Sans SemiBold"/>
              <a:cs typeface="Open Sans SemiBold"/>
              <a:sym typeface="Open Sans SemiBold"/>
            </a:endParaRPr>
          </a:p>
          <a:p>
            <a:pPr marL="457200" lvl="0" indent="-482600" algn="l" rtl="0">
              <a:spcBef>
                <a:spcPts val="1200"/>
              </a:spcBef>
              <a:spcAft>
                <a:spcPts val="0"/>
              </a:spcAft>
              <a:buClr>
                <a:srgbClr val="141617"/>
              </a:buClr>
              <a:buSzPts val="2800"/>
              <a:buFont typeface="Open Sans SemiBold"/>
              <a:buChar char="•"/>
            </a:pPr>
            <a:r>
              <a:rPr lang="en-US" sz="2800" dirty="0">
                <a:solidFill>
                  <a:srgbClr val="141617"/>
                </a:solidFill>
                <a:latin typeface="Open Sans SemiBold"/>
                <a:ea typeface="Open Sans SemiBold"/>
                <a:cs typeface="Open Sans SemiBold"/>
                <a:sym typeface="Open Sans SemiBold"/>
              </a:rPr>
              <a:t>Substitute for clinical, diagnostic, or psychological assessment</a:t>
            </a:r>
            <a:endParaRPr sz="2800" dirty="0">
              <a:latin typeface="Open Sans SemiBold"/>
              <a:ea typeface="Open Sans SemiBold"/>
              <a:cs typeface="Open Sans SemiBold"/>
              <a:sym typeface="Open Sans SemiBold"/>
            </a:endParaRPr>
          </a:p>
          <a:p>
            <a:pPr marL="457200" lvl="0" indent="-482600" algn="l" rtl="0">
              <a:spcBef>
                <a:spcPts val="1200"/>
              </a:spcBef>
              <a:spcAft>
                <a:spcPts val="0"/>
              </a:spcAft>
              <a:buClr>
                <a:srgbClr val="141617"/>
              </a:buClr>
              <a:buSzPts val="2800"/>
              <a:buFont typeface="Open Sans SemiBold"/>
              <a:buChar char="•"/>
            </a:pPr>
            <a:r>
              <a:rPr lang="en-US" sz="2800" dirty="0">
                <a:solidFill>
                  <a:srgbClr val="141617"/>
                </a:solidFill>
                <a:latin typeface="Open Sans SemiBold"/>
                <a:ea typeface="Open Sans SemiBold"/>
                <a:cs typeface="Open Sans SemiBold"/>
                <a:sym typeface="Open Sans SemiBold"/>
              </a:rPr>
              <a:t>Substitute for effective behavior planning, including functional behavior assessment</a:t>
            </a:r>
            <a:endParaRPr sz="2800" dirty="0">
              <a:latin typeface="Open Sans SemiBold"/>
              <a:ea typeface="Open Sans SemiBold"/>
              <a:cs typeface="Open Sans SemiBold"/>
              <a:sym typeface="Open Sans SemiBold"/>
            </a:endParaRPr>
          </a:p>
        </p:txBody>
      </p:sp>
      <p:sp>
        <p:nvSpPr>
          <p:cNvPr id="167" name="Google Shape;167;p34"/>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dirty="0">
                <a:solidFill>
                  <a:srgbClr val="EFEFEF"/>
                </a:solidFill>
              </a:rPr>
              <a:t>THE PURPOSE OF RISK ASSESSMENT</a:t>
            </a:r>
            <a:endParaRPr sz="3200" dirty="0">
              <a:solidFill>
                <a:srgbClr val="EFEFE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72" name="Google Shape;172;p35"/>
          <p:cNvGrpSpPr/>
          <p:nvPr/>
        </p:nvGrpSpPr>
        <p:grpSpPr>
          <a:xfrm>
            <a:off x="1213550" y="1408300"/>
            <a:ext cx="7244319" cy="4844210"/>
            <a:chOff x="0" y="44700"/>
            <a:chExt cx="7467600" cy="5092200"/>
          </a:xfrm>
        </p:grpSpPr>
        <p:sp>
          <p:nvSpPr>
            <p:cNvPr id="173" name="Google Shape;173;p35"/>
            <p:cNvSpPr/>
            <p:nvPr/>
          </p:nvSpPr>
          <p:spPr>
            <a:xfrm>
              <a:off x="0" y="384180"/>
              <a:ext cx="7467600" cy="579600"/>
            </a:xfrm>
            <a:prstGeom prst="rect">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5"/>
            <p:cNvSpPr/>
            <p:nvPr/>
          </p:nvSpPr>
          <p:spPr>
            <a:xfrm>
              <a:off x="373380" y="44700"/>
              <a:ext cx="5227200" cy="678900"/>
            </a:xfrm>
            <a:prstGeom prst="roundRect">
              <a:avLst>
                <a:gd name="adj" fmla="val 16667"/>
              </a:avLst>
            </a:prstGeom>
            <a:solidFill>
              <a:srgbClr val="002060"/>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5"/>
            <p:cNvSpPr txBox="1"/>
            <p:nvPr/>
          </p:nvSpPr>
          <p:spPr>
            <a:xfrm>
              <a:off x="406524" y="77844"/>
              <a:ext cx="5160900" cy="612600"/>
            </a:xfrm>
            <a:prstGeom prst="rect">
              <a:avLst/>
            </a:prstGeom>
            <a:noFill/>
            <a:ln>
              <a:noFill/>
            </a:ln>
          </p:spPr>
          <p:txBody>
            <a:bodyPr spcFirstLastPara="1" wrap="square" lIns="197575" tIns="0" rIns="1975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b="1">
                  <a:solidFill>
                    <a:schemeClr val="lt1"/>
                  </a:solidFill>
                  <a:latin typeface="Trebuchet MS"/>
                  <a:ea typeface="Trebuchet MS"/>
                  <a:cs typeface="Trebuchet MS"/>
                  <a:sym typeface="Trebuchet MS"/>
                </a:rPr>
                <a:t>Suicide Risk Assessment</a:t>
              </a:r>
              <a:endParaRPr sz="2300" b="1">
                <a:solidFill>
                  <a:schemeClr val="lt1"/>
                </a:solidFill>
                <a:latin typeface="Trebuchet MS"/>
                <a:ea typeface="Trebuchet MS"/>
                <a:cs typeface="Trebuchet MS"/>
                <a:sym typeface="Trebuchet MS"/>
              </a:endParaRPr>
            </a:p>
          </p:txBody>
        </p:sp>
        <p:sp>
          <p:nvSpPr>
            <p:cNvPr id="176" name="Google Shape;176;p35"/>
            <p:cNvSpPr/>
            <p:nvPr/>
          </p:nvSpPr>
          <p:spPr>
            <a:xfrm>
              <a:off x="0" y="1427460"/>
              <a:ext cx="7467600" cy="579600"/>
            </a:xfrm>
            <a:prstGeom prst="rect">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5"/>
            <p:cNvSpPr/>
            <p:nvPr/>
          </p:nvSpPr>
          <p:spPr>
            <a:xfrm>
              <a:off x="373380" y="1087980"/>
              <a:ext cx="5227200" cy="678900"/>
            </a:xfrm>
            <a:prstGeom prst="roundRect">
              <a:avLst>
                <a:gd name="adj" fmla="val 16667"/>
              </a:avLst>
            </a:prstGeom>
            <a:solidFill>
              <a:srgbClr val="002060"/>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5"/>
            <p:cNvSpPr txBox="1"/>
            <p:nvPr/>
          </p:nvSpPr>
          <p:spPr>
            <a:xfrm>
              <a:off x="406524" y="1121124"/>
              <a:ext cx="5160900" cy="612600"/>
            </a:xfrm>
            <a:prstGeom prst="rect">
              <a:avLst/>
            </a:prstGeom>
            <a:noFill/>
            <a:ln>
              <a:noFill/>
            </a:ln>
          </p:spPr>
          <p:txBody>
            <a:bodyPr spcFirstLastPara="1" wrap="square" lIns="197575" tIns="0" rIns="1975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b="1">
                  <a:solidFill>
                    <a:schemeClr val="lt1"/>
                  </a:solidFill>
                  <a:latin typeface="Trebuchet MS"/>
                  <a:ea typeface="Trebuchet MS"/>
                  <a:cs typeface="Trebuchet MS"/>
                  <a:sym typeface="Trebuchet MS"/>
                </a:rPr>
                <a:t>The Discipline Process</a:t>
              </a:r>
              <a:endParaRPr sz="2300" b="1">
                <a:solidFill>
                  <a:schemeClr val="lt1"/>
                </a:solidFill>
                <a:latin typeface="Trebuchet MS"/>
                <a:ea typeface="Trebuchet MS"/>
                <a:cs typeface="Trebuchet MS"/>
                <a:sym typeface="Trebuchet MS"/>
              </a:endParaRPr>
            </a:p>
          </p:txBody>
        </p:sp>
        <p:sp>
          <p:nvSpPr>
            <p:cNvPr id="179" name="Google Shape;179;p35"/>
            <p:cNvSpPr/>
            <p:nvPr/>
          </p:nvSpPr>
          <p:spPr>
            <a:xfrm>
              <a:off x="0" y="2470740"/>
              <a:ext cx="7467600" cy="579600"/>
            </a:xfrm>
            <a:prstGeom prst="rect">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5"/>
            <p:cNvSpPr/>
            <p:nvPr/>
          </p:nvSpPr>
          <p:spPr>
            <a:xfrm>
              <a:off x="373380" y="2131260"/>
              <a:ext cx="5227200" cy="678900"/>
            </a:xfrm>
            <a:prstGeom prst="roundRect">
              <a:avLst>
                <a:gd name="adj" fmla="val 16667"/>
              </a:avLst>
            </a:prstGeom>
            <a:solidFill>
              <a:srgbClr val="002060"/>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5"/>
            <p:cNvSpPr txBox="1"/>
            <p:nvPr/>
          </p:nvSpPr>
          <p:spPr>
            <a:xfrm>
              <a:off x="406524" y="2164404"/>
              <a:ext cx="5160900" cy="612600"/>
            </a:xfrm>
            <a:prstGeom prst="rect">
              <a:avLst/>
            </a:prstGeom>
            <a:noFill/>
            <a:ln>
              <a:noFill/>
            </a:ln>
          </p:spPr>
          <p:txBody>
            <a:bodyPr spcFirstLastPara="1" wrap="square" lIns="197575" tIns="0" rIns="1975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b="1">
                  <a:solidFill>
                    <a:schemeClr val="lt1"/>
                  </a:solidFill>
                  <a:latin typeface="Trebuchet MS"/>
                  <a:ea typeface="Trebuchet MS"/>
                  <a:cs typeface="Trebuchet MS"/>
                  <a:sym typeface="Trebuchet MS"/>
                </a:rPr>
                <a:t>Intensive Mental Health Support</a:t>
              </a:r>
              <a:endParaRPr sz="2300" b="1">
                <a:solidFill>
                  <a:schemeClr val="lt1"/>
                </a:solidFill>
                <a:latin typeface="Trebuchet MS"/>
                <a:ea typeface="Trebuchet MS"/>
                <a:cs typeface="Trebuchet MS"/>
                <a:sym typeface="Trebuchet MS"/>
              </a:endParaRPr>
            </a:p>
          </p:txBody>
        </p:sp>
        <p:sp>
          <p:nvSpPr>
            <p:cNvPr id="182" name="Google Shape;182;p35"/>
            <p:cNvSpPr/>
            <p:nvPr/>
          </p:nvSpPr>
          <p:spPr>
            <a:xfrm>
              <a:off x="0" y="3514020"/>
              <a:ext cx="7467600" cy="579600"/>
            </a:xfrm>
            <a:prstGeom prst="rect">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5"/>
            <p:cNvSpPr/>
            <p:nvPr/>
          </p:nvSpPr>
          <p:spPr>
            <a:xfrm>
              <a:off x="373380" y="3174540"/>
              <a:ext cx="5227200" cy="678900"/>
            </a:xfrm>
            <a:prstGeom prst="roundRect">
              <a:avLst>
                <a:gd name="adj" fmla="val 16667"/>
              </a:avLst>
            </a:prstGeom>
            <a:solidFill>
              <a:srgbClr val="002060"/>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5"/>
            <p:cNvSpPr txBox="1"/>
            <p:nvPr/>
          </p:nvSpPr>
          <p:spPr>
            <a:xfrm>
              <a:off x="406524" y="3207684"/>
              <a:ext cx="5160900" cy="612600"/>
            </a:xfrm>
            <a:prstGeom prst="rect">
              <a:avLst/>
            </a:prstGeom>
            <a:noFill/>
            <a:ln>
              <a:noFill/>
            </a:ln>
          </p:spPr>
          <p:txBody>
            <a:bodyPr spcFirstLastPara="1" wrap="square" lIns="197575" tIns="0" rIns="1975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b="1">
                  <a:solidFill>
                    <a:schemeClr val="lt1"/>
                  </a:solidFill>
                  <a:latin typeface="Trebuchet MS"/>
                  <a:ea typeface="Trebuchet MS"/>
                  <a:cs typeface="Trebuchet MS"/>
                  <a:sym typeface="Trebuchet MS"/>
                </a:rPr>
                <a:t>IEP/ SPED</a:t>
              </a:r>
              <a:endParaRPr sz="2300" b="1">
                <a:solidFill>
                  <a:schemeClr val="lt1"/>
                </a:solidFill>
                <a:latin typeface="Trebuchet MS"/>
                <a:ea typeface="Trebuchet MS"/>
                <a:cs typeface="Trebuchet MS"/>
                <a:sym typeface="Trebuchet MS"/>
              </a:endParaRPr>
            </a:p>
          </p:txBody>
        </p:sp>
        <p:sp>
          <p:nvSpPr>
            <p:cNvPr id="185" name="Google Shape;185;p35"/>
            <p:cNvSpPr/>
            <p:nvPr/>
          </p:nvSpPr>
          <p:spPr>
            <a:xfrm>
              <a:off x="0" y="4557300"/>
              <a:ext cx="7467600" cy="579600"/>
            </a:xfrm>
            <a:prstGeom prst="rect">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5"/>
            <p:cNvSpPr/>
            <p:nvPr/>
          </p:nvSpPr>
          <p:spPr>
            <a:xfrm>
              <a:off x="373380" y="4217820"/>
              <a:ext cx="5227200" cy="678900"/>
            </a:xfrm>
            <a:prstGeom prst="roundRect">
              <a:avLst>
                <a:gd name="adj" fmla="val 16667"/>
              </a:avLst>
            </a:prstGeom>
            <a:solidFill>
              <a:srgbClr val="002060"/>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5"/>
            <p:cNvSpPr txBox="1"/>
            <p:nvPr/>
          </p:nvSpPr>
          <p:spPr>
            <a:xfrm>
              <a:off x="406524" y="4250964"/>
              <a:ext cx="5160900" cy="612600"/>
            </a:xfrm>
            <a:prstGeom prst="rect">
              <a:avLst/>
            </a:prstGeom>
            <a:noFill/>
            <a:ln>
              <a:noFill/>
            </a:ln>
          </p:spPr>
          <p:txBody>
            <a:bodyPr spcFirstLastPara="1" wrap="square" lIns="197575" tIns="0" rIns="1975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b="1">
                  <a:solidFill>
                    <a:schemeClr val="lt1"/>
                  </a:solidFill>
                  <a:latin typeface="Trebuchet MS"/>
                  <a:ea typeface="Trebuchet MS"/>
                  <a:cs typeface="Trebuchet MS"/>
                  <a:sym typeface="Trebuchet MS"/>
                </a:rPr>
                <a:t>Self-Injury Assessment</a:t>
              </a:r>
              <a:endParaRPr sz="2300" b="1">
                <a:solidFill>
                  <a:schemeClr val="lt1"/>
                </a:solidFill>
                <a:latin typeface="Trebuchet MS"/>
                <a:ea typeface="Trebuchet MS"/>
                <a:cs typeface="Trebuchet MS"/>
                <a:sym typeface="Trebuchet MS"/>
              </a:endParaRPr>
            </a:p>
          </p:txBody>
        </p:sp>
      </p:grpSp>
      <p:sp>
        <p:nvSpPr>
          <p:cNvPr id="188" name="Google Shape;188;p35"/>
          <p:cNvSpPr txBox="1">
            <a:spLocks noGrp="1"/>
          </p:cNvSpPr>
          <p:nvPr>
            <p:ph type="title"/>
          </p:nvPr>
        </p:nvSpPr>
        <p:spPr>
          <a:xfrm>
            <a:off x="108900" y="510825"/>
            <a:ext cx="8926200" cy="8382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300" b="1" dirty="0">
                <a:solidFill>
                  <a:srgbClr val="1D1160"/>
                </a:solidFill>
                <a:latin typeface="Open Sans"/>
                <a:ea typeface="Open Sans"/>
                <a:cs typeface="Open Sans"/>
                <a:sym typeface="Open Sans"/>
              </a:rPr>
              <a:t>Risk Assessment Connections</a:t>
            </a:r>
            <a:endParaRPr sz="4300" b="1" dirty="0">
              <a:solidFill>
                <a:srgbClr val="1D1160"/>
              </a:solidFill>
              <a:latin typeface="Open Sans"/>
              <a:ea typeface="Open Sans"/>
              <a:cs typeface="Open Sans"/>
              <a:sym typeface="Open Sans"/>
            </a:endParaRPr>
          </a:p>
        </p:txBody>
      </p:sp>
      <p:sp>
        <p:nvSpPr>
          <p:cNvPr id="189" name="Google Shape;189;p35"/>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dirty="0">
                <a:solidFill>
                  <a:srgbClr val="EFEFEF"/>
                </a:solidFill>
              </a:rPr>
              <a:t>THE PURPOSE OF RISK ASSESSMENT</a:t>
            </a:r>
            <a:endParaRPr sz="3200" dirty="0">
              <a:solidFill>
                <a:srgbClr val="EFEFE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6"/>
          <p:cNvSpPr txBox="1"/>
          <p:nvPr/>
        </p:nvSpPr>
        <p:spPr>
          <a:xfrm>
            <a:off x="240631" y="631825"/>
            <a:ext cx="8662800" cy="663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200" b="1">
                <a:solidFill>
                  <a:srgbClr val="1D1160"/>
                </a:solidFill>
                <a:latin typeface="Open Sans"/>
                <a:ea typeface="Open Sans"/>
                <a:cs typeface="Open Sans"/>
                <a:sym typeface="Open Sans"/>
              </a:rPr>
              <a:t>School Risk Assessment Process</a:t>
            </a:r>
            <a:endParaRPr sz="4200" b="1">
              <a:solidFill>
                <a:srgbClr val="1D1160"/>
              </a:solidFill>
              <a:latin typeface="Open Sans"/>
              <a:ea typeface="Open Sans"/>
              <a:cs typeface="Open Sans"/>
              <a:sym typeface="Open Sans"/>
            </a:endParaRPr>
          </a:p>
        </p:txBody>
      </p:sp>
      <p:sp>
        <p:nvSpPr>
          <p:cNvPr id="196" name="Google Shape;196;p36"/>
          <p:cNvSpPr txBox="1"/>
          <p:nvPr/>
        </p:nvSpPr>
        <p:spPr>
          <a:xfrm>
            <a:off x="1406386" y="1273278"/>
            <a:ext cx="6331200" cy="5029200"/>
          </a:xfrm>
          <a:prstGeom prst="rect">
            <a:avLst/>
          </a:prstGeom>
          <a:noFill/>
          <a:ln>
            <a:noFill/>
          </a:ln>
        </p:spPr>
        <p:txBody>
          <a:bodyPr spcFirstLastPara="1" wrap="square" lIns="92075" tIns="46025" rIns="92075" bIns="46025" anchor="t" anchorCtr="0">
            <a:normAutofit lnSpcReduction="10000"/>
          </a:bodyPr>
          <a:lstStyle/>
          <a:p>
            <a:pPr marL="514350" lvl="0" indent="-467360" algn="l" rtl="0">
              <a:spcBef>
                <a:spcPts val="0"/>
              </a:spcBef>
              <a:spcAft>
                <a:spcPts val="0"/>
              </a:spcAft>
              <a:buNone/>
            </a:pPr>
            <a:endParaRPr sz="800" dirty="0">
              <a:solidFill>
                <a:srgbClr val="002060"/>
              </a:solidFill>
              <a:latin typeface="Times New Roman"/>
              <a:ea typeface="Times New Roman"/>
              <a:cs typeface="Times New Roman"/>
              <a:sym typeface="Times New Roman"/>
            </a:endParaRPr>
          </a:p>
          <a:p>
            <a:pPr marL="514350" lvl="0" indent="-467360" algn="l" rtl="0">
              <a:spcBef>
                <a:spcPts val="0"/>
              </a:spcBef>
              <a:spcAft>
                <a:spcPts val="0"/>
              </a:spcAft>
              <a:buNone/>
            </a:pPr>
            <a:endParaRPr sz="800" dirty="0">
              <a:solidFill>
                <a:srgbClr val="002060"/>
              </a:solidFill>
              <a:latin typeface="Times New Roman"/>
              <a:ea typeface="Times New Roman"/>
              <a:cs typeface="Times New Roman"/>
              <a:sym typeface="Times New Roman"/>
            </a:endParaRPr>
          </a:p>
          <a:p>
            <a:pPr marL="512762" lvl="1" indent="-528002" algn="l" rtl="0">
              <a:spcBef>
                <a:spcPts val="0"/>
              </a:spcBef>
              <a:spcAft>
                <a:spcPts val="0"/>
              </a:spcAft>
              <a:buClr>
                <a:srgbClr val="000000"/>
              </a:buClr>
              <a:buSzPts val="3200"/>
              <a:buFont typeface="Calibri"/>
              <a:buAutoNum type="arabicPeriod"/>
            </a:pPr>
            <a:r>
              <a:rPr lang="en-US" sz="3200" dirty="0">
                <a:solidFill>
                  <a:srgbClr val="000000"/>
                </a:solidFill>
                <a:latin typeface="Calibri"/>
                <a:ea typeface="Calibri"/>
                <a:cs typeface="Calibri"/>
                <a:sym typeface="Calibri"/>
              </a:rPr>
              <a:t>Learn about a subject of possible concern</a:t>
            </a:r>
            <a:endParaRPr sz="2800" dirty="0">
              <a:solidFill>
                <a:srgbClr val="000000"/>
              </a:solidFill>
              <a:latin typeface="Calibri"/>
              <a:ea typeface="Calibri"/>
              <a:cs typeface="Calibri"/>
              <a:sym typeface="Calibri"/>
            </a:endParaRPr>
          </a:p>
          <a:p>
            <a:pPr marL="512762" lvl="1" indent="-448183" algn="l" rtl="0">
              <a:spcBef>
                <a:spcPts val="0"/>
              </a:spcBef>
              <a:spcAft>
                <a:spcPts val="0"/>
              </a:spcAft>
              <a:buFont typeface="+mj-lt"/>
              <a:buAutoNum type="arabicPeriod"/>
            </a:pPr>
            <a:endParaRPr sz="1100" dirty="0">
              <a:solidFill>
                <a:srgbClr val="000000"/>
              </a:solidFill>
              <a:latin typeface="Calibri"/>
              <a:ea typeface="Calibri"/>
              <a:cs typeface="Calibri"/>
              <a:sym typeface="Calibri"/>
            </a:endParaRPr>
          </a:p>
          <a:p>
            <a:pPr marL="512762" lvl="1" indent="-528002" algn="l" rtl="0">
              <a:spcBef>
                <a:spcPts val="0"/>
              </a:spcBef>
              <a:spcAft>
                <a:spcPts val="0"/>
              </a:spcAft>
              <a:buClr>
                <a:srgbClr val="000000"/>
              </a:buClr>
              <a:buSzPts val="3200"/>
              <a:buFont typeface="Calibri"/>
              <a:buAutoNum type="arabicPeriod"/>
            </a:pPr>
            <a:r>
              <a:rPr lang="en-US" sz="3200" dirty="0">
                <a:solidFill>
                  <a:srgbClr val="000000"/>
                </a:solidFill>
                <a:latin typeface="Calibri"/>
                <a:ea typeface="Calibri"/>
                <a:cs typeface="Calibri"/>
                <a:sym typeface="Calibri"/>
              </a:rPr>
              <a:t>Gather information about the subject and his/her situation.  </a:t>
            </a:r>
            <a:endParaRPr sz="2800" dirty="0">
              <a:solidFill>
                <a:srgbClr val="000000"/>
              </a:solidFill>
              <a:latin typeface="Calibri"/>
              <a:ea typeface="Calibri"/>
              <a:cs typeface="Calibri"/>
              <a:sym typeface="Calibri"/>
            </a:endParaRPr>
          </a:p>
          <a:p>
            <a:pPr marL="512762" lvl="1" indent="-448183" algn="l" rtl="0">
              <a:spcBef>
                <a:spcPts val="0"/>
              </a:spcBef>
              <a:spcAft>
                <a:spcPts val="0"/>
              </a:spcAft>
              <a:buFont typeface="+mj-lt"/>
              <a:buAutoNum type="arabicPeriod"/>
            </a:pPr>
            <a:endParaRPr sz="1100" dirty="0">
              <a:solidFill>
                <a:srgbClr val="000000"/>
              </a:solidFill>
              <a:latin typeface="Calibri"/>
              <a:ea typeface="Calibri"/>
              <a:cs typeface="Calibri"/>
              <a:sym typeface="Calibri"/>
            </a:endParaRPr>
          </a:p>
          <a:p>
            <a:pPr marL="512762" lvl="1" indent="-528002" algn="l" rtl="0">
              <a:spcBef>
                <a:spcPts val="0"/>
              </a:spcBef>
              <a:spcAft>
                <a:spcPts val="0"/>
              </a:spcAft>
              <a:buClr>
                <a:srgbClr val="000000"/>
              </a:buClr>
              <a:buSzPts val="3200"/>
              <a:buFont typeface="Calibri"/>
              <a:buAutoNum type="arabicPeriod"/>
            </a:pPr>
            <a:r>
              <a:rPr lang="en-US" sz="3200" dirty="0">
                <a:solidFill>
                  <a:srgbClr val="000000"/>
                </a:solidFill>
                <a:latin typeface="Calibri"/>
                <a:ea typeface="Calibri"/>
                <a:cs typeface="Calibri"/>
                <a:sym typeface="Calibri"/>
              </a:rPr>
              <a:t>Use information to answer 11 Key Questions.</a:t>
            </a:r>
            <a:endParaRPr sz="2800" dirty="0">
              <a:solidFill>
                <a:srgbClr val="000000"/>
              </a:solidFill>
              <a:latin typeface="Calibri"/>
              <a:ea typeface="Calibri"/>
              <a:cs typeface="Calibri"/>
              <a:sym typeface="Calibri"/>
            </a:endParaRPr>
          </a:p>
          <a:p>
            <a:pPr marL="512762" lvl="1" indent="-448183" algn="l" rtl="0">
              <a:spcBef>
                <a:spcPts val="0"/>
              </a:spcBef>
              <a:spcAft>
                <a:spcPts val="0"/>
              </a:spcAft>
              <a:buFont typeface="+mj-lt"/>
              <a:buAutoNum type="arabicPeriod"/>
            </a:pPr>
            <a:endParaRPr sz="1100" dirty="0">
              <a:solidFill>
                <a:srgbClr val="000000"/>
              </a:solidFill>
              <a:latin typeface="Calibri"/>
              <a:ea typeface="Calibri"/>
              <a:cs typeface="Calibri"/>
              <a:sym typeface="Calibri"/>
            </a:endParaRPr>
          </a:p>
          <a:p>
            <a:pPr marL="512762" lvl="1" indent="-528002" algn="l" rtl="0">
              <a:spcBef>
                <a:spcPts val="0"/>
              </a:spcBef>
              <a:spcAft>
                <a:spcPts val="0"/>
              </a:spcAft>
              <a:buClr>
                <a:srgbClr val="000000"/>
              </a:buClr>
              <a:buSzPts val="3200"/>
              <a:buFont typeface="Calibri"/>
              <a:buAutoNum type="arabicPeriod"/>
            </a:pPr>
            <a:r>
              <a:rPr lang="en-US" sz="3200" dirty="0">
                <a:solidFill>
                  <a:srgbClr val="000000"/>
                </a:solidFill>
                <a:latin typeface="Calibri"/>
                <a:ea typeface="Calibri"/>
                <a:cs typeface="Calibri"/>
                <a:sym typeface="Calibri"/>
              </a:rPr>
              <a:t>Make evaluation / assessment</a:t>
            </a:r>
            <a:endParaRPr sz="2800" dirty="0">
              <a:solidFill>
                <a:srgbClr val="000000"/>
              </a:solidFill>
              <a:latin typeface="Calibri"/>
              <a:ea typeface="Calibri"/>
              <a:cs typeface="Calibri"/>
              <a:sym typeface="Calibri"/>
            </a:endParaRPr>
          </a:p>
          <a:p>
            <a:pPr marL="512762" lvl="1" indent="-448183" algn="l" rtl="0">
              <a:spcBef>
                <a:spcPts val="0"/>
              </a:spcBef>
              <a:spcAft>
                <a:spcPts val="0"/>
              </a:spcAft>
              <a:buFont typeface="+mj-lt"/>
              <a:buAutoNum type="arabicPeriod"/>
            </a:pPr>
            <a:endParaRPr sz="1100" dirty="0">
              <a:solidFill>
                <a:srgbClr val="000000"/>
              </a:solidFill>
              <a:latin typeface="Calibri"/>
              <a:ea typeface="Calibri"/>
              <a:cs typeface="Calibri"/>
              <a:sym typeface="Calibri"/>
            </a:endParaRPr>
          </a:p>
          <a:p>
            <a:pPr marL="512762" lvl="1" indent="-528002" algn="l" rtl="0">
              <a:spcBef>
                <a:spcPts val="0"/>
              </a:spcBef>
              <a:spcAft>
                <a:spcPts val="0"/>
              </a:spcAft>
              <a:buClr>
                <a:srgbClr val="000000"/>
              </a:buClr>
              <a:buSzPts val="3200"/>
              <a:buFont typeface="Calibri"/>
              <a:buAutoNum type="arabicPeriod"/>
            </a:pPr>
            <a:r>
              <a:rPr lang="en-US" sz="3200" dirty="0">
                <a:solidFill>
                  <a:srgbClr val="000000"/>
                </a:solidFill>
                <a:latin typeface="Calibri"/>
                <a:ea typeface="Calibri"/>
                <a:cs typeface="Calibri"/>
                <a:sym typeface="Calibri"/>
              </a:rPr>
              <a:t>Develop and implement case management plan (RMS</a:t>
            </a:r>
            <a:r>
              <a:rPr lang="en-US" sz="3200" dirty="0">
                <a:latin typeface="Calibri"/>
                <a:ea typeface="Calibri"/>
                <a:cs typeface="Calibri"/>
                <a:sym typeface="Calibri"/>
              </a:rPr>
              <a:t>)</a:t>
            </a:r>
            <a:endParaRPr sz="2800" dirty="0">
              <a:solidFill>
                <a:srgbClr val="000000"/>
              </a:solidFill>
              <a:latin typeface="Calibri"/>
              <a:ea typeface="Calibri"/>
              <a:cs typeface="Calibri"/>
              <a:sym typeface="Calibri"/>
            </a:endParaRPr>
          </a:p>
        </p:txBody>
      </p:sp>
      <p:sp>
        <p:nvSpPr>
          <p:cNvPr id="197" name="Google Shape;197;p36"/>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dirty="0">
                <a:solidFill>
                  <a:srgbClr val="EFEFEF"/>
                </a:solidFill>
              </a:rPr>
              <a:t>THE PURPOSE OF RISK ASSESSMENT</a:t>
            </a:r>
            <a:endParaRPr sz="3200" dirty="0">
              <a:solidFill>
                <a:srgbClr val="EFEFE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7"/>
          <p:cNvPicPr preferRelativeResize="0"/>
          <p:nvPr/>
        </p:nvPicPr>
        <p:blipFill rotWithShape="1">
          <a:blip r:embed="rId3">
            <a:alphaModFix/>
          </a:blip>
          <a:srcRect b="9338"/>
          <a:stretch/>
        </p:blipFill>
        <p:spPr>
          <a:xfrm>
            <a:off x="881775" y="1279125"/>
            <a:ext cx="7380300" cy="5009700"/>
          </a:xfrm>
          <a:prstGeom prst="rect">
            <a:avLst/>
          </a:prstGeom>
          <a:noFill/>
          <a:ln>
            <a:noFill/>
          </a:ln>
        </p:spPr>
      </p:pic>
      <p:sp>
        <p:nvSpPr>
          <p:cNvPr id="203" name="Google Shape;203;p37"/>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a:t>
            </a:r>
            <a:endParaRPr/>
          </a:p>
        </p:txBody>
      </p:sp>
      <p:sp>
        <p:nvSpPr>
          <p:cNvPr id="204" name="Google Shape;204;p37"/>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dirty="0">
                <a:solidFill>
                  <a:srgbClr val="EFEFEF"/>
                </a:solidFill>
              </a:rPr>
              <a:t>THE PURPOSE OF RISK ASSESSMENT</a:t>
            </a:r>
            <a:endParaRPr sz="3200" dirty="0">
              <a:solidFill>
                <a:srgbClr val="EFEFEF"/>
              </a:solidFill>
            </a:endParaRPr>
          </a:p>
        </p:txBody>
      </p:sp>
      <p:sp>
        <p:nvSpPr>
          <p:cNvPr id="205" name="Google Shape;205;p37"/>
          <p:cNvSpPr txBox="1"/>
          <p:nvPr/>
        </p:nvSpPr>
        <p:spPr>
          <a:xfrm>
            <a:off x="0" y="527447"/>
            <a:ext cx="91440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Pathway to Violence</a:t>
            </a:r>
            <a:endParaRPr sz="4500">
              <a:solidFill>
                <a:srgbClr val="1D116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body" idx="1"/>
          </p:nvPr>
        </p:nvSpPr>
        <p:spPr>
          <a:xfrm>
            <a:off x="304800" y="1559886"/>
            <a:ext cx="7696200" cy="5145600"/>
          </a:xfrm>
          <a:prstGeom prst="rect">
            <a:avLst/>
          </a:prstGeom>
          <a:noFill/>
          <a:ln>
            <a:noFill/>
          </a:ln>
        </p:spPr>
        <p:txBody>
          <a:bodyPr spcFirstLastPara="1" wrap="square" lIns="64275" tIns="32125" rIns="64275" bIns="32125" anchor="t" anchorCtr="0">
            <a:normAutofit/>
          </a:bodyPr>
          <a:lstStyle/>
          <a:p>
            <a:pPr marL="342900" lvl="0" indent="-342900" algn="l" rtl="0">
              <a:spcBef>
                <a:spcPts val="0"/>
              </a:spcBef>
              <a:spcAft>
                <a:spcPts val="0"/>
              </a:spcAft>
              <a:buClr>
                <a:srgbClr val="141617"/>
              </a:buClr>
              <a:buSzPts val="2000"/>
              <a:buFont typeface="Arial"/>
              <a:buChar char="•"/>
            </a:pPr>
            <a:r>
              <a:rPr lang="en-US" sz="2000" dirty="0">
                <a:solidFill>
                  <a:srgbClr val="141617"/>
                </a:solidFill>
              </a:rPr>
              <a:t>Conducted by the US Secret Service and Department of Education</a:t>
            </a:r>
            <a:endParaRPr dirty="0"/>
          </a:p>
          <a:p>
            <a:pPr marL="342900" lvl="0" indent="-342900" algn="l" rtl="0">
              <a:spcBef>
                <a:spcPts val="600"/>
              </a:spcBef>
              <a:spcAft>
                <a:spcPts val="0"/>
              </a:spcAft>
              <a:buClr>
                <a:srgbClr val="141617"/>
              </a:buClr>
              <a:buSzPts val="2000"/>
              <a:buFont typeface="Arial"/>
              <a:buChar char="•"/>
            </a:pPr>
            <a:r>
              <a:rPr lang="en-US" sz="2000" dirty="0">
                <a:solidFill>
                  <a:srgbClr val="141617"/>
                </a:solidFill>
              </a:rPr>
              <a:t>Patterned after the Secret Service's Exceptional Case Study Project (ECSP)</a:t>
            </a:r>
            <a:endParaRPr dirty="0"/>
          </a:p>
          <a:p>
            <a:pPr marL="342900" lvl="0" indent="-215900" algn="l" rtl="0">
              <a:spcBef>
                <a:spcPts val="600"/>
              </a:spcBef>
              <a:spcAft>
                <a:spcPts val="0"/>
              </a:spcAft>
              <a:buClr>
                <a:srgbClr val="53585F"/>
              </a:buClr>
              <a:buSzPts val="2000"/>
              <a:buFont typeface="Arial"/>
              <a:buNone/>
            </a:pPr>
            <a:endParaRPr sz="2000" dirty="0">
              <a:solidFill>
                <a:srgbClr val="141617"/>
              </a:solidFill>
            </a:endParaRPr>
          </a:p>
          <a:p>
            <a:pPr marL="342900" lvl="0" indent="-215900" algn="l" rtl="0">
              <a:spcBef>
                <a:spcPts val="600"/>
              </a:spcBef>
              <a:spcAft>
                <a:spcPts val="0"/>
              </a:spcAft>
              <a:buClr>
                <a:srgbClr val="53585F"/>
              </a:buClr>
              <a:buSzPts val="2000"/>
              <a:buFont typeface="Arial"/>
              <a:buNone/>
            </a:pPr>
            <a:endParaRPr sz="2000" dirty="0">
              <a:solidFill>
                <a:srgbClr val="141617"/>
              </a:solidFill>
            </a:endParaRPr>
          </a:p>
          <a:p>
            <a:pPr marL="342900" lvl="0" indent="-215900" algn="l" rtl="0">
              <a:spcBef>
                <a:spcPts val="600"/>
              </a:spcBef>
              <a:spcAft>
                <a:spcPts val="0"/>
              </a:spcAft>
              <a:buClr>
                <a:srgbClr val="53585F"/>
              </a:buClr>
              <a:buSzPts val="2000"/>
              <a:buFont typeface="Arial"/>
              <a:buNone/>
            </a:pPr>
            <a:endParaRPr sz="2000" dirty="0">
              <a:solidFill>
                <a:srgbClr val="141617"/>
              </a:solidFill>
            </a:endParaRPr>
          </a:p>
          <a:p>
            <a:pPr marL="342900" lvl="0" indent="-215900" algn="l" rtl="0">
              <a:spcBef>
                <a:spcPts val="600"/>
              </a:spcBef>
              <a:spcAft>
                <a:spcPts val="0"/>
              </a:spcAft>
              <a:buClr>
                <a:srgbClr val="53585F"/>
              </a:buClr>
              <a:buSzPts val="2000"/>
              <a:buFont typeface="Arial"/>
              <a:buNone/>
            </a:pPr>
            <a:endParaRPr sz="2000" dirty="0">
              <a:solidFill>
                <a:srgbClr val="141617"/>
              </a:solidFill>
            </a:endParaRPr>
          </a:p>
          <a:p>
            <a:pPr marL="342900" lvl="0" indent="-215900" algn="l" rtl="0">
              <a:spcBef>
                <a:spcPts val="600"/>
              </a:spcBef>
              <a:spcAft>
                <a:spcPts val="0"/>
              </a:spcAft>
              <a:buClr>
                <a:srgbClr val="53585F"/>
              </a:buClr>
              <a:buSzPts val="2000"/>
              <a:buFont typeface="Arial"/>
              <a:buNone/>
            </a:pPr>
            <a:endParaRPr sz="2000" dirty="0">
              <a:solidFill>
                <a:srgbClr val="141617"/>
              </a:solidFill>
            </a:endParaRPr>
          </a:p>
          <a:p>
            <a:pPr marL="342900" lvl="0" indent="-215900" algn="l" rtl="0">
              <a:spcBef>
                <a:spcPts val="600"/>
              </a:spcBef>
              <a:spcAft>
                <a:spcPts val="0"/>
              </a:spcAft>
              <a:buClr>
                <a:srgbClr val="53585F"/>
              </a:buClr>
              <a:buSzPts val="2000"/>
              <a:buFont typeface="Arial"/>
              <a:buNone/>
            </a:pPr>
            <a:endParaRPr sz="2000" dirty="0">
              <a:solidFill>
                <a:srgbClr val="141617"/>
              </a:solidFill>
            </a:endParaRPr>
          </a:p>
          <a:p>
            <a:pPr marL="342900" lvl="0" indent="-342900" algn="l" rtl="0">
              <a:spcBef>
                <a:spcPts val="600"/>
              </a:spcBef>
              <a:spcAft>
                <a:spcPts val="0"/>
              </a:spcAft>
              <a:buClr>
                <a:srgbClr val="141617"/>
              </a:buClr>
              <a:buSzPts val="2000"/>
              <a:buFont typeface="Arial"/>
              <a:buChar char="•"/>
            </a:pPr>
            <a:r>
              <a:rPr lang="en-US" sz="2000" dirty="0">
                <a:solidFill>
                  <a:srgbClr val="141617"/>
                </a:solidFill>
              </a:rPr>
              <a:t>Essentials of School Threat Assessment (CSSRC) based on the Safe School Initiative</a:t>
            </a:r>
            <a:endParaRPr dirty="0"/>
          </a:p>
          <a:p>
            <a:pPr marL="342900" lvl="0" indent="-342900" algn="l" rtl="0">
              <a:spcBef>
                <a:spcPts val="600"/>
              </a:spcBef>
              <a:spcAft>
                <a:spcPts val="0"/>
              </a:spcAft>
              <a:buClr>
                <a:srgbClr val="141617"/>
              </a:buClr>
              <a:buSzPts val="2000"/>
              <a:buFont typeface="Arial"/>
              <a:buChar char="•"/>
            </a:pPr>
            <a:r>
              <a:rPr lang="en-US" sz="2000" dirty="0">
                <a:solidFill>
                  <a:srgbClr val="141617"/>
                </a:solidFill>
              </a:rPr>
              <a:t>Latest report from the US Secret Service released in 2023</a:t>
            </a:r>
            <a:endParaRPr sz="2800" dirty="0">
              <a:solidFill>
                <a:srgbClr val="141617"/>
              </a:solidFill>
            </a:endParaRPr>
          </a:p>
        </p:txBody>
      </p:sp>
      <p:sp>
        <p:nvSpPr>
          <p:cNvPr id="211" name="Google Shape;211;p38"/>
          <p:cNvSpPr txBox="1">
            <a:spLocks noGrp="1"/>
          </p:cNvSpPr>
          <p:nvPr>
            <p:ph type="title"/>
          </p:nvPr>
        </p:nvSpPr>
        <p:spPr>
          <a:xfrm>
            <a:off x="304800" y="533400"/>
            <a:ext cx="8153400" cy="12954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3200" b="1">
                <a:solidFill>
                  <a:srgbClr val="1D1160"/>
                </a:solidFill>
              </a:rPr>
              <a:t>The Final Report and Findings of the Safe School Initiative</a:t>
            </a:r>
            <a:endParaRPr>
              <a:solidFill>
                <a:srgbClr val="1D1160"/>
              </a:solidFill>
            </a:endParaRPr>
          </a:p>
        </p:txBody>
      </p:sp>
      <p:pic>
        <p:nvPicPr>
          <p:cNvPr id="212" name="Google Shape;212;p38"/>
          <p:cNvPicPr preferRelativeResize="0"/>
          <p:nvPr/>
        </p:nvPicPr>
        <p:blipFill rotWithShape="1">
          <a:blip r:embed="rId3">
            <a:alphaModFix/>
          </a:blip>
          <a:srcRect/>
          <a:stretch/>
        </p:blipFill>
        <p:spPr>
          <a:xfrm>
            <a:off x="2180600" y="2545350"/>
            <a:ext cx="5121251" cy="2700500"/>
          </a:xfrm>
          <a:prstGeom prst="rect">
            <a:avLst/>
          </a:prstGeom>
          <a:noFill/>
          <a:ln>
            <a:noFill/>
          </a:ln>
        </p:spPr>
      </p:pic>
      <p:sp>
        <p:nvSpPr>
          <p:cNvPr id="213" name="Google Shape;213;p38"/>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body" idx="1"/>
          </p:nvPr>
        </p:nvSpPr>
        <p:spPr>
          <a:xfrm>
            <a:off x="4648200" y="2590800"/>
            <a:ext cx="4191000" cy="3304800"/>
          </a:xfrm>
          <a:prstGeom prst="rect">
            <a:avLst/>
          </a:prstGeom>
          <a:noFill/>
          <a:ln>
            <a:noFill/>
          </a:ln>
        </p:spPr>
        <p:txBody>
          <a:bodyPr spcFirstLastPara="1" wrap="square" lIns="64275" tIns="32125" rIns="64275" bIns="32125" anchor="t" anchorCtr="0">
            <a:noAutofit/>
          </a:bodyPr>
          <a:lstStyle/>
          <a:p>
            <a:pPr marL="457200" lvl="0" indent="-457200" algn="l" rtl="0">
              <a:spcBef>
                <a:spcPts val="0"/>
              </a:spcBef>
              <a:spcAft>
                <a:spcPts val="0"/>
              </a:spcAft>
              <a:buClr>
                <a:srgbClr val="141617"/>
              </a:buClr>
              <a:buSzPts val="2800"/>
              <a:buFont typeface="Noto Sans Symbols"/>
              <a:buChar char="⮚"/>
            </a:pPr>
            <a:r>
              <a:rPr lang="en-US" sz="2800">
                <a:solidFill>
                  <a:srgbClr val="141617"/>
                </a:solidFill>
              </a:rPr>
              <a:t>Rarely sudden, impulsive acts.</a:t>
            </a:r>
            <a:endParaRPr/>
          </a:p>
          <a:p>
            <a:pPr marL="457200" lvl="0" indent="-279400" algn="l" rtl="0">
              <a:spcBef>
                <a:spcPts val="1200"/>
              </a:spcBef>
              <a:spcAft>
                <a:spcPts val="0"/>
              </a:spcAft>
              <a:buClr>
                <a:srgbClr val="53585F"/>
              </a:buClr>
              <a:buSzPts val="2800"/>
              <a:buFont typeface="Noto Sans Symbols"/>
              <a:buNone/>
            </a:pPr>
            <a:endParaRPr sz="100">
              <a:solidFill>
                <a:srgbClr val="141617"/>
              </a:solidFill>
            </a:endParaRPr>
          </a:p>
          <a:p>
            <a:pPr marL="457200" lvl="0" indent="-457200" algn="l" rtl="0">
              <a:spcBef>
                <a:spcPts val="1200"/>
              </a:spcBef>
              <a:spcAft>
                <a:spcPts val="0"/>
              </a:spcAft>
              <a:buClr>
                <a:srgbClr val="141617"/>
              </a:buClr>
              <a:buSzPts val="2800"/>
              <a:buFont typeface="Noto Sans Symbols"/>
              <a:buChar char="⮚"/>
            </a:pPr>
            <a:r>
              <a:rPr lang="en-US" sz="2800">
                <a:solidFill>
                  <a:srgbClr val="141617"/>
                </a:solidFill>
              </a:rPr>
              <a:t>Most attackers did not threaten their targets directly prior to advancing the attack.</a:t>
            </a:r>
            <a:endParaRPr/>
          </a:p>
        </p:txBody>
      </p:sp>
      <p:sp>
        <p:nvSpPr>
          <p:cNvPr id="219" name="Google Shape;219;p39"/>
          <p:cNvSpPr txBox="1">
            <a:spLocks noGrp="1"/>
          </p:cNvSpPr>
          <p:nvPr>
            <p:ph type="title"/>
          </p:nvPr>
        </p:nvSpPr>
        <p:spPr>
          <a:xfrm>
            <a:off x="685800" y="808038"/>
            <a:ext cx="7772400" cy="8685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Safe School Initiative Key Findings</a:t>
            </a:r>
            <a:endParaRPr sz="4500" b="1">
              <a:solidFill>
                <a:srgbClr val="1D1160"/>
              </a:solidFill>
              <a:latin typeface="Open Sans"/>
              <a:ea typeface="Open Sans"/>
              <a:cs typeface="Open Sans"/>
              <a:sym typeface="Open Sans"/>
            </a:endParaRPr>
          </a:p>
        </p:txBody>
      </p:sp>
      <p:pic>
        <p:nvPicPr>
          <p:cNvPr id="220" name="Google Shape;220;p39"/>
          <p:cNvPicPr preferRelativeResize="0"/>
          <p:nvPr/>
        </p:nvPicPr>
        <p:blipFill rotWithShape="1">
          <a:blip r:embed="rId3">
            <a:alphaModFix/>
          </a:blip>
          <a:srcRect/>
          <a:stretch/>
        </p:blipFill>
        <p:spPr>
          <a:xfrm>
            <a:off x="152400" y="2743200"/>
            <a:ext cx="4191000" cy="2994275"/>
          </a:xfrm>
          <a:prstGeom prst="rect">
            <a:avLst/>
          </a:prstGeom>
          <a:noFill/>
          <a:ln>
            <a:noFill/>
          </a:ln>
        </p:spPr>
      </p:pic>
      <p:sp>
        <p:nvSpPr>
          <p:cNvPr id="221" name="Google Shape;221;p39"/>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22" name="Google Shape;222;p39"/>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200">
                <a:solidFill>
                  <a:srgbClr val="EFEFEF"/>
                </a:solidFill>
              </a:rPr>
              <a:t>       SECRET SERVICE REPORT FINDINGS</a:t>
            </a:r>
            <a:endParaRPr sz="3200">
              <a:solidFill>
                <a:srgbClr val="EFEFEF"/>
              </a:solidFill>
            </a:endParaRPr>
          </a:p>
        </p:txBody>
      </p:sp>
      <p:sp>
        <p:nvSpPr>
          <p:cNvPr id="223" name="Google Shape;223;p39"/>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0"/>
          <p:cNvSpPr txBox="1">
            <a:spLocks noGrp="1"/>
          </p:cNvSpPr>
          <p:nvPr>
            <p:ph type="body" idx="1"/>
          </p:nvPr>
        </p:nvSpPr>
        <p:spPr>
          <a:xfrm>
            <a:off x="1018300" y="4273550"/>
            <a:ext cx="7086600" cy="1749300"/>
          </a:xfrm>
          <a:prstGeom prst="rect">
            <a:avLst/>
          </a:prstGeom>
          <a:noFill/>
          <a:ln>
            <a:noFill/>
          </a:ln>
        </p:spPr>
        <p:txBody>
          <a:bodyPr spcFirstLastPara="1" wrap="square" lIns="64275" tIns="32125" rIns="64275" bIns="32125" anchor="t" anchorCtr="0">
            <a:noAutofit/>
          </a:bodyPr>
          <a:lstStyle/>
          <a:p>
            <a:pPr marL="109537" lvl="0" indent="0" algn="ctr" rtl="0">
              <a:lnSpc>
                <a:spcPct val="90000"/>
              </a:lnSpc>
              <a:spcBef>
                <a:spcPts val="0"/>
              </a:spcBef>
              <a:spcAft>
                <a:spcPts val="0"/>
              </a:spcAft>
              <a:buClr>
                <a:srgbClr val="141617"/>
              </a:buClr>
              <a:buSzPts val="2800"/>
              <a:buFont typeface="Trebuchet MS"/>
              <a:buNone/>
            </a:pPr>
            <a:r>
              <a:rPr lang="en-US" sz="3300">
                <a:solidFill>
                  <a:srgbClr val="141617"/>
                </a:solidFill>
              </a:rPr>
              <a:t>Most attackers engaged in some behavior prior to the incident that caused others concern or indicated a need for help.</a:t>
            </a:r>
            <a:endParaRPr sz="1900"/>
          </a:p>
          <a:p>
            <a:pPr marL="109537" lvl="0" indent="0" algn="l" rtl="0">
              <a:lnSpc>
                <a:spcPct val="90000"/>
              </a:lnSpc>
              <a:spcBef>
                <a:spcPts val="0"/>
              </a:spcBef>
              <a:spcAft>
                <a:spcPts val="0"/>
              </a:spcAft>
              <a:buClr>
                <a:srgbClr val="53585F"/>
              </a:buClr>
              <a:buSzPts val="2800"/>
              <a:buFont typeface="Arial"/>
              <a:buNone/>
            </a:pPr>
            <a:endParaRPr sz="3300"/>
          </a:p>
        </p:txBody>
      </p:sp>
      <p:pic>
        <p:nvPicPr>
          <p:cNvPr id="229" name="Google Shape;229;p40"/>
          <p:cNvPicPr preferRelativeResize="0"/>
          <p:nvPr/>
        </p:nvPicPr>
        <p:blipFill rotWithShape="1">
          <a:blip r:embed="rId3">
            <a:alphaModFix/>
          </a:blip>
          <a:srcRect/>
          <a:stretch/>
        </p:blipFill>
        <p:spPr>
          <a:xfrm>
            <a:off x="1366735" y="665400"/>
            <a:ext cx="6410525" cy="3605950"/>
          </a:xfrm>
          <a:prstGeom prst="rect">
            <a:avLst/>
          </a:prstGeom>
          <a:noFill/>
          <a:ln>
            <a:noFill/>
          </a:ln>
        </p:spPr>
      </p:pic>
      <p:sp>
        <p:nvSpPr>
          <p:cNvPr id="230" name="Google Shape;230;p40"/>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31" name="Google Shape;231;p40"/>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200">
                <a:solidFill>
                  <a:srgbClr val="EFEFEF"/>
                </a:solidFill>
              </a:rPr>
              <a:t>       SECRET SERVICE REPORT FINDINGS</a:t>
            </a:r>
            <a:endParaRPr sz="3200">
              <a:solidFill>
                <a:srgbClr val="EFEFEF"/>
              </a:solidFill>
            </a:endParaRPr>
          </a:p>
        </p:txBody>
      </p:sp>
      <p:sp>
        <p:nvSpPr>
          <p:cNvPr id="232" name="Google Shape;232;p40"/>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a:spLocks noGrp="1"/>
          </p:cNvSpPr>
          <p:nvPr>
            <p:ph type="body" idx="1"/>
          </p:nvPr>
        </p:nvSpPr>
        <p:spPr>
          <a:xfrm>
            <a:off x="193049" y="2374100"/>
            <a:ext cx="3255000" cy="1828800"/>
          </a:xfrm>
          <a:prstGeom prst="rect">
            <a:avLst/>
          </a:prstGeom>
          <a:noFill/>
          <a:ln>
            <a:noFill/>
          </a:ln>
        </p:spPr>
        <p:txBody>
          <a:bodyPr spcFirstLastPara="1" wrap="square" lIns="64275" tIns="32125" rIns="64275" bIns="32125" anchor="t" anchorCtr="0">
            <a:normAutofit/>
          </a:bodyPr>
          <a:lstStyle/>
          <a:p>
            <a:pPr marL="107950" lvl="0" indent="0" algn="ctr" rtl="0">
              <a:lnSpc>
                <a:spcPct val="90000"/>
              </a:lnSpc>
              <a:spcBef>
                <a:spcPts val="0"/>
              </a:spcBef>
              <a:spcAft>
                <a:spcPts val="0"/>
              </a:spcAft>
              <a:buClr>
                <a:srgbClr val="141617"/>
              </a:buClr>
              <a:buSzPts val="2800"/>
              <a:buFont typeface="Arial"/>
              <a:buNone/>
            </a:pPr>
            <a:r>
              <a:rPr lang="en-US" sz="3500">
                <a:solidFill>
                  <a:srgbClr val="141617"/>
                </a:solidFill>
              </a:rPr>
              <a:t>There is no accurate or useful “profile”</a:t>
            </a:r>
            <a:endParaRPr sz="2100"/>
          </a:p>
        </p:txBody>
      </p:sp>
      <p:pic>
        <p:nvPicPr>
          <p:cNvPr id="238" name="Google Shape;238;p41"/>
          <p:cNvPicPr preferRelativeResize="0"/>
          <p:nvPr/>
        </p:nvPicPr>
        <p:blipFill rotWithShape="1">
          <a:blip r:embed="rId3">
            <a:alphaModFix/>
          </a:blip>
          <a:srcRect/>
          <a:stretch/>
        </p:blipFill>
        <p:spPr>
          <a:xfrm>
            <a:off x="3448176" y="1371351"/>
            <a:ext cx="5479674" cy="4062676"/>
          </a:xfrm>
          <a:prstGeom prst="rect">
            <a:avLst/>
          </a:prstGeom>
          <a:noFill/>
          <a:ln>
            <a:noFill/>
          </a:ln>
        </p:spPr>
      </p:pic>
      <p:sp>
        <p:nvSpPr>
          <p:cNvPr id="239" name="Google Shape;239;p41"/>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40" name="Google Shape;240;p41"/>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200">
                <a:solidFill>
                  <a:srgbClr val="EFEFEF"/>
                </a:solidFill>
              </a:rPr>
              <a:t>       SECRET SERVICE REPORT FINDINGS</a:t>
            </a:r>
            <a:endParaRPr sz="3200">
              <a:solidFill>
                <a:srgbClr val="EFEFEF"/>
              </a:solidFill>
            </a:endParaRPr>
          </a:p>
        </p:txBody>
      </p:sp>
      <p:sp>
        <p:nvSpPr>
          <p:cNvPr id="241" name="Google Shape;241;p41"/>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2"/>
          <p:cNvPicPr preferRelativeResize="0"/>
          <p:nvPr/>
        </p:nvPicPr>
        <p:blipFill rotWithShape="1">
          <a:blip r:embed="rId3">
            <a:alphaModFix/>
          </a:blip>
          <a:srcRect t="24440" b="26679"/>
          <a:stretch/>
        </p:blipFill>
        <p:spPr>
          <a:xfrm>
            <a:off x="1544553" y="1143000"/>
            <a:ext cx="6054893" cy="2286000"/>
          </a:xfrm>
          <a:prstGeom prst="rect">
            <a:avLst/>
          </a:prstGeom>
          <a:noFill/>
          <a:ln>
            <a:noFill/>
          </a:ln>
        </p:spPr>
      </p:pic>
      <p:sp>
        <p:nvSpPr>
          <p:cNvPr id="247" name="Google Shape;247;p42"/>
          <p:cNvSpPr txBox="1">
            <a:spLocks noGrp="1"/>
          </p:cNvSpPr>
          <p:nvPr>
            <p:ph type="body" idx="1"/>
          </p:nvPr>
        </p:nvSpPr>
        <p:spPr>
          <a:xfrm>
            <a:off x="1746799" y="3825240"/>
            <a:ext cx="5650500" cy="2362200"/>
          </a:xfrm>
          <a:prstGeom prst="rect">
            <a:avLst/>
          </a:prstGeom>
          <a:noFill/>
          <a:ln>
            <a:noFill/>
          </a:ln>
        </p:spPr>
        <p:txBody>
          <a:bodyPr spcFirstLastPara="1" wrap="square" lIns="64275" tIns="32125" rIns="64275" bIns="32125" anchor="t" anchorCtr="0">
            <a:normAutofit/>
          </a:bodyPr>
          <a:lstStyle/>
          <a:p>
            <a:pPr marL="109537" lvl="0" indent="0" algn="ctr" rtl="0">
              <a:lnSpc>
                <a:spcPct val="90000"/>
              </a:lnSpc>
              <a:spcBef>
                <a:spcPts val="0"/>
              </a:spcBef>
              <a:spcAft>
                <a:spcPts val="0"/>
              </a:spcAft>
              <a:buClr>
                <a:srgbClr val="141617"/>
              </a:buClr>
              <a:buSzPts val="2800"/>
              <a:buFont typeface="Arial"/>
              <a:buNone/>
            </a:pPr>
            <a:r>
              <a:rPr lang="en-US" sz="3500">
                <a:solidFill>
                  <a:srgbClr val="141617"/>
                </a:solidFill>
              </a:rPr>
              <a:t>Many attackers felt bullied, persecuted, or injured by others prior to the attack.</a:t>
            </a:r>
            <a:endParaRPr sz="3500"/>
          </a:p>
        </p:txBody>
      </p:sp>
      <p:sp>
        <p:nvSpPr>
          <p:cNvPr id="248" name="Google Shape;248;p42"/>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49" name="Google Shape;249;p42"/>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5"/>
          <p:cNvSpPr txBox="1">
            <a:spLocks noGrp="1"/>
          </p:cNvSpPr>
          <p:nvPr>
            <p:ph type="title"/>
          </p:nvPr>
        </p:nvSpPr>
        <p:spPr>
          <a:xfrm>
            <a:off x="883075" y="2097275"/>
            <a:ext cx="7803600" cy="236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D1160"/>
              </a:buClr>
              <a:buSzPts val="4400"/>
              <a:buFont typeface="Open Sans"/>
              <a:buNone/>
            </a:pPr>
            <a:r>
              <a:rPr lang="en-US" sz="4700"/>
              <a:t>BEHAVIORAL RISK ASSESSMENT AND MANAGEMENT TRAINING</a:t>
            </a:r>
            <a:endParaRPr sz="4700"/>
          </a:p>
        </p:txBody>
      </p:sp>
      <p:sp>
        <p:nvSpPr>
          <p:cNvPr id="105" name="Google Shape;105;p25"/>
          <p:cNvSpPr txBox="1">
            <a:spLocks noGrp="1"/>
          </p:cNvSpPr>
          <p:nvPr>
            <p:ph type="body" idx="1"/>
          </p:nvPr>
        </p:nvSpPr>
        <p:spPr>
          <a:xfrm>
            <a:off x="1358264" y="4572000"/>
            <a:ext cx="7328400" cy="576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1D1160"/>
              </a:buClr>
              <a:buSzPts val="1800"/>
              <a:buNone/>
            </a:pPr>
            <a:r>
              <a:rPr lang="en-US" dirty="0"/>
              <a:t>Glen Moore, MSW, EALOB</a:t>
            </a:r>
            <a:endParaRPr dirty="0"/>
          </a:p>
        </p:txBody>
      </p:sp>
      <p:pic>
        <p:nvPicPr>
          <p:cNvPr id="106" name="Google Shape;106;p25" descr="CESvectorMainRed-02.png"/>
          <p:cNvPicPr preferRelativeResize="0"/>
          <p:nvPr/>
        </p:nvPicPr>
        <p:blipFill rotWithShape="1">
          <a:blip r:embed="rId3">
            <a:alphaModFix/>
          </a:blip>
          <a:srcRect/>
          <a:stretch/>
        </p:blipFill>
        <p:spPr>
          <a:xfrm>
            <a:off x="327780" y="534871"/>
            <a:ext cx="2060967" cy="8658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body" idx="1"/>
          </p:nvPr>
        </p:nvSpPr>
        <p:spPr>
          <a:xfrm>
            <a:off x="537075" y="886525"/>
            <a:ext cx="8226000" cy="1649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Clr>
                <a:srgbClr val="141617"/>
              </a:buClr>
              <a:buSzPts val="2170"/>
              <a:buFont typeface="Trebuchet MS"/>
              <a:buNone/>
            </a:pPr>
            <a:r>
              <a:rPr lang="en-US" sz="3500">
                <a:solidFill>
                  <a:srgbClr val="141617"/>
                </a:solidFill>
              </a:rPr>
              <a:t>Prior to most incidents, other people knew about the attacker’s idea and/or plan to attack. (</a:t>
            </a:r>
            <a:r>
              <a:rPr lang="en-US" sz="3500" i="1">
                <a:solidFill>
                  <a:srgbClr val="141617"/>
                </a:solidFill>
              </a:rPr>
              <a:t>leakage or broadcasting)</a:t>
            </a:r>
            <a:endParaRPr sz="3500" i="1"/>
          </a:p>
          <a:p>
            <a:pPr marL="241092" lvl="0" indent="-241092" algn="l" rtl="0">
              <a:spcBef>
                <a:spcPts val="2953"/>
              </a:spcBef>
              <a:spcAft>
                <a:spcPts val="0"/>
              </a:spcAft>
              <a:buNone/>
            </a:pPr>
            <a:endParaRPr sz="3500"/>
          </a:p>
        </p:txBody>
      </p:sp>
      <p:grpSp>
        <p:nvGrpSpPr>
          <p:cNvPr id="255" name="Google Shape;255;p43"/>
          <p:cNvGrpSpPr/>
          <p:nvPr/>
        </p:nvGrpSpPr>
        <p:grpSpPr>
          <a:xfrm>
            <a:off x="152391" y="4572084"/>
            <a:ext cx="3557428" cy="1649624"/>
            <a:chOff x="304800" y="2536142"/>
            <a:chExt cx="3886200" cy="1859151"/>
          </a:xfrm>
        </p:grpSpPr>
        <p:pic>
          <p:nvPicPr>
            <p:cNvPr id="256" name="Google Shape;256;p43"/>
            <p:cNvPicPr preferRelativeResize="0"/>
            <p:nvPr/>
          </p:nvPicPr>
          <p:blipFill rotWithShape="1">
            <a:blip r:embed="rId3">
              <a:alphaModFix/>
            </a:blip>
            <a:srcRect b="63185"/>
            <a:stretch/>
          </p:blipFill>
          <p:spPr>
            <a:xfrm>
              <a:off x="304800" y="2536142"/>
              <a:ext cx="3886200" cy="1859151"/>
            </a:xfrm>
            <a:prstGeom prst="rect">
              <a:avLst/>
            </a:prstGeom>
            <a:noFill/>
            <a:ln>
              <a:noFill/>
            </a:ln>
          </p:spPr>
        </p:pic>
        <p:sp>
          <p:nvSpPr>
            <p:cNvPr id="257" name="Google Shape;257;p43"/>
            <p:cNvSpPr txBox="1"/>
            <p:nvPr/>
          </p:nvSpPr>
          <p:spPr>
            <a:xfrm>
              <a:off x="838200" y="3048000"/>
              <a:ext cx="2286000" cy="104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Schoolbell"/>
                  <a:ea typeface="Schoolbell"/>
                  <a:cs typeface="Schoolbell"/>
                  <a:sym typeface="Schoolbell"/>
                </a:rPr>
                <a:t>On Feb. 23 @ 12:00 I am going to blow   sh** up!</a:t>
              </a:r>
              <a:endParaRPr/>
            </a:p>
          </p:txBody>
        </p:sp>
      </p:grpSp>
      <p:grpSp>
        <p:nvGrpSpPr>
          <p:cNvPr id="258" name="Google Shape;258;p43"/>
          <p:cNvGrpSpPr/>
          <p:nvPr/>
        </p:nvGrpSpPr>
        <p:grpSpPr>
          <a:xfrm>
            <a:off x="5562705" y="2731506"/>
            <a:ext cx="3540305" cy="2480976"/>
            <a:chOff x="4572000" y="1034821"/>
            <a:chExt cx="5972175" cy="4772025"/>
          </a:xfrm>
        </p:grpSpPr>
        <p:pic>
          <p:nvPicPr>
            <p:cNvPr id="259" name="Google Shape;259;p43"/>
            <p:cNvPicPr preferRelativeResize="0"/>
            <p:nvPr/>
          </p:nvPicPr>
          <p:blipFill rotWithShape="1">
            <a:blip r:embed="rId4">
              <a:alphaModFix/>
            </a:blip>
            <a:srcRect/>
            <a:stretch/>
          </p:blipFill>
          <p:spPr>
            <a:xfrm>
              <a:off x="4572000" y="1034821"/>
              <a:ext cx="5972175" cy="4772025"/>
            </a:xfrm>
            <a:prstGeom prst="rect">
              <a:avLst/>
            </a:prstGeom>
            <a:noFill/>
            <a:ln>
              <a:noFill/>
            </a:ln>
          </p:spPr>
        </p:pic>
        <p:sp>
          <p:nvSpPr>
            <p:cNvPr id="260" name="Google Shape;260;p43"/>
            <p:cNvSpPr txBox="1"/>
            <p:nvPr/>
          </p:nvSpPr>
          <p:spPr>
            <a:xfrm>
              <a:off x="4624864" y="2208312"/>
              <a:ext cx="5662200" cy="1776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41617"/>
                  </a:solidFill>
                  <a:latin typeface="Calibri"/>
                  <a:ea typeface="Calibri"/>
                  <a:cs typeface="Calibri"/>
                  <a:sym typeface="Calibri"/>
                </a:rPr>
                <a:t>shooting up the school tomorrow </a:t>
              </a:r>
              <a:endParaRPr/>
            </a:p>
            <a:p>
              <a:pPr marL="0" marR="0" lvl="0" indent="0" algn="l" rtl="0">
                <a:spcBef>
                  <a:spcPts val="0"/>
                </a:spcBef>
                <a:spcAft>
                  <a:spcPts val="0"/>
                </a:spcAft>
                <a:buNone/>
              </a:pPr>
              <a:r>
                <a:rPr lang="en-US" sz="1800">
                  <a:solidFill>
                    <a:srgbClr val="141617"/>
                  </a:solidFill>
                  <a:latin typeface="Calibri"/>
                  <a:ea typeface="Calibri"/>
                  <a:cs typeface="Calibri"/>
                  <a:sym typeface="Calibri"/>
                </a:rPr>
                <a:t>wear a red shirt if you want to live so we know not to shoot you</a:t>
              </a:r>
              <a:endParaRPr/>
            </a:p>
          </p:txBody>
        </p:sp>
        <p:sp>
          <p:nvSpPr>
            <p:cNvPr id="261" name="Google Shape;261;p43"/>
            <p:cNvSpPr/>
            <p:nvPr/>
          </p:nvSpPr>
          <p:spPr>
            <a:xfrm>
              <a:off x="4724400" y="1207879"/>
              <a:ext cx="2590800" cy="705600"/>
            </a:xfrm>
            <a:prstGeom prst="rect">
              <a:avLst/>
            </a:prstGeom>
            <a:solidFill>
              <a:schemeClr val="lt1"/>
            </a:solidFill>
            <a:ln>
              <a:noFill/>
            </a:ln>
          </p:spPr>
          <p:txBody>
            <a:bodyPr spcFirstLastPara="1" wrap="square" lIns="50800" tIns="50800" rIns="50800" bIns="50800" anchor="ctr" anchorCtr="0">
              <a:noAutofit/>
            </a:bodyPr>
            <a:lstStyle/>
            <a:p>
              <a:pPr marL="22860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rgbClr val="5C6670"/>
                </a:solidFill>
                <a:latin typeface="Trebuchet MS"/>
                <a:ea typeface="Trebuchet MS"/>
                <a:cs typeface="Trebuchet MS"/>
                <a:sym typeface="Trebuchet MS"/>
              </a:endParaRPr>
            </a:p>
          </p:txBody>
        </p:sp>
      </p:grpSp>
      <p:pic>
        <p:nvPicPr>
          <p:cNvPr id="262" name="Google Shape;262;p43"/>
          <p:cNvPicPr preferRelativeResize="0"/>
          <p:nvPr/>
        </p:nvPicPr>
        <p:blipFill rotWithShape="1">
          <a:blip r:embed="rId5">
            <a:alphaModFix/>
          </a:blip>
          <a:srcRect/>
          <a:stretch/>
        </p:blipFill>
        <p:spPr>
          <a:xfrm rot="-983356">
            <a:off x="3351528" y="2911585"/>
            <a:ext cx="1905868" cy="3389903"/>
          </a:xfrm>
          <a:prstGeom prst="rect">
            <a:avLst/>
          </a:prstGeom>
          <a:noFill/>
          <a:ln w="9525" cap="flat" cmpd="sng">
            <a:solidFill>
              <a:srgbClr val="141617"/>
            </a:solidFill>
            <a:prstDash val="solid"/>
            <a:round/>
            <a:headEnd type="none" w="sm" len="sm"/>
            <a:tailEnd type="none" w="sm" len="sm"/>
          </a:ln>
        </p:spPr>
      </p:pic>
      <p:sp>
        <p:nvSpPr>
          <p:cNvPr id="263" name="Google Shape;263;p43"/>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64" name="Google Shape;264;p43"/>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68"/>
        <p:cNvGrpSpPr/>
        <p:nvPr/>
      </p:nvGrpSpPr>
      <p:grpSpPr>
        <a:xfrm>
          <a:off x="0" y="0"/>
          <a:ext cx="0" cy="0"/>
          <a:chOff x="0" y="0"/>
          <a:chExt cx="0" cy="0"/>
        </a:xfrm>
      </p:grpSpPr>
      <p:sp>
        <p:nvSpPr>
          <p:cNvPr id="269" name="Google Shape;269;p44"/>
          <p:cNvSpPr txBox="1">
            <a:spLocks noGrp="1"/>
          </p:cNvSpPr>
          <p:nvPr>
            <p:ph type="body" idx="1"/>
          </p:nvPr>
        </p:nvSpPr>
        <p:spPr>
          <a:xfrm>
            <a:off x="4289675" y="965400"/>
            <a:ext cx="4854300" cy="4521000"/>
          </a:xfrm>
          <a:prstGeom prst="rect">
            <a:avLst/>
          </a:prstGeom>
          <a:noFill/>
          <a:ln>
            <a:noFill/>
          </a:ln>
        </p:spPr>
        <p:txBody>
          <a:bodyPr spcFirstLastPara="1" wrap="square" lIns="64275" tIns="32125" rIns="64275" bIns="32125" anchor="t" anchorCtr="0">
            <a:noAutofit/>
          </a:bodyPr>
          <a:lstStyle/>
          <a:p>
            <a:pPr marL="109537" lvl="0" indent="0" algn="l" rtl="0">
              <a:lnSpc>
                <a:spcPct val="90000"/>
              </a:lnSpc>
              <a:spcBef>
                <a:spcPts val="0"/>
              </a:spcBef>
              <a:spcAft>
                <a:spcPts val="0"/>
              </a:spcAft>
              <a:buNone/>
            </a:pPr>
            <a:r>
              <a:rPr lang="en-US" sz="3500">
                <a:solidFill>
                  <a:srgbClr val="141617"/>
                </a:solidFill>
              </a:rPr>
              <a:t>Most attackers had difficulty coping with significant losses or personal failures. </a:t>
            </a:r>
            <a:endParaRPr sz="3500"/>
          </a:p>
          <a:p>
            <a:pPr marL="109537" lvl="0" indent="0" algn="l" rtl="0">
              <a:lnSpc>
                <a:spcPct val="90000"/>
              </a:lnSpc>
              <a:spcBef>
                <a:spcPts val="0"/>
              </a:spcBef>
              <a:spcAft>
                <a:spcPts val="0"/>
              </a:spcAft>
              <a:buNone/>
            </a:pPr>
            <a:endParaRPr sz="3500">
              <a:solidFill>
                <a:srgbClr val="141617"/>
              </a:solidFill>
            </a:endParaRPr>
          </a:p>
          <a:p>
            <a:pPr marL="109537" lvl="0" indent="0" algn="l" rtl="0">
              <a:lnSpc>
                <a:spcPct val="90000"/>
              </a:lnSpc>
              <a:spcBef>
                <a:spcPts val="0"/>
              </a:spcBef>
              <a:spcAft>
                <a:spcPts val="0"/>
              </a:spcAft>
              <a:buNone/>
            </a:pPr>
            <a:r>
              <a:rPr lang="en-US" sz="3500">
                <a:solidFill>
                  <a:srgbClr val="141617"/>
                </a:solidFill>
              </a:rPr>
              <a:t>Moreover, many had considered or attempted suicide.</a:t>
            </a:r>
            <a:endParaRPr sz="3500">
              <a:solidFill>
                <a:srgbClr val="141617"/>
              </a:solidFill>
            </a:endParaRPr>
          </a:p>
          <a:p>
            <a:pPr marL="109537" lvl="0" indent="0" algn="l" rtl="0">
              <a:lnSpc>
                <a:spcPct val="90000"/>
              </a:lnSpc>
              <a:spcBef>
                <a:spcPts val="0"/>
              </a:spcBef>
              <a:spcAft>
                <a:spcPts val="0"/>
              </a:spcAft>
              <a:buNone/>
            </a:pPr>
            <a:endParaRPr sz="3500">
              <a:solidFill>
                <a:srgbClr val="141617"/>
              </a:solidFill>
            </a:endParaRPr>
          </a:p>
          <a:p>
            <a:pPr marL="109537" lvl="0" indent="0" algn="l" rtl="0">
              <a:lnSpc>
                <a:spcPct val="90000"/>
              </a:lnSpc>
              <a:spcBef>
                <a:spcPts val="0"/>
              </a:spcBef>
              <a:spcAft>
                <a:spcPts val="0"/>
              </a:spcAft>
              <a:buNone/>
            </a:pPr>
            <a:r>
              <a:rPr lang="en-US" sz="3500">
                <a:solidFill>
                  <a:srgbClr val="141617"/>
                </a:solidFill>
              </a:rPr>
              <a:t>Table discussion: Suicide prevention.</a:t>
            </a:r>
            <a:endParaRPr sz="3500">
              <a:solidFill>
                <a:srgbClr val="141617"/>
              </a:solidFill>
            </a:endParaRPr>
          </a:p>
        </p:txBody>
      </p:sp>
      <p:pic>
        <p:nvPicPr>
          <p:cNvPr id="270" name="Google Shape;270;p44"/>
          <p:cNvPicPr preferRelativeResize="0"/>
          <p:nvPr/>
        </p:nvPicPr>
        <p:blipFill rotWithShape="1">
          <a:blip r:embed="rId3">
            <a:alphaModFix/>
          </a:blip>
          <a:srcRect/>
          <a:stretch/>
        </p:blipFill>
        <p:spPr>
          <a:xfrm>
            <a:off x="457200" y="1371600"/>
            <a:ext cx="3522856" cy="3726658"/>
          </a:xfrm>
          <a:prstGeom prst="rect">
            <a:avLst/>
          </a:prstGeom>
          <a:noFill/>
          <a:ln>
            <a:noFill/>
          </a:ln>
        </p:spPr>
      </p:pic>
      <p:sp>
        <p:nvSpPr>
          <p:cNvPr id="271" name="Google Shape;271;p44"/>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72" name="Google Shape;272;p44"/>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body" idx="1"/>
          </p:nvPr>
        </p:nvSpPr>
        <p:spPr>
          <a:xfrm>
            <a:off x="4289675" y="965400"/>
            <a:ext cx="4854300" cy="4521000"/>
          </a:xfrm>
          <a:prstGeom prst="rect">
            <a:avLst/>
          </a:prstGeom>
          <a:noFill/>
          <a:ln>
            <a:noFill/>
          </a:ln>
        </p:spPr>
        <p:txBody>
          <a:bodyPr spcFirstLastPara="1" wrap="square" lIns="64275" tIns="32125" rIns="64275" bIns="32125" anchor="t" anchorCtr="0">
            <a:noAutofit/>
          </a:bodyPr>
          <a:lstStyle/>
          <a:p>
            <a:pPr marL="109537" lvl="0" indent="0" algn="l" rtl="0">
              <a:lnSpc>
                <a:spcPct val="90000"/>
              </a:lnSpc>
              <a:spcBef>
                <a:spcPts val="0"/>
              </a:spcBef>
              <a:spcAft>
                <a:spcPts val="0"/>
              </a:spcAft>
              <a:buNone/>
            </a:pPr>
            <a:r>
              <a:rPr lang="en-US" sz="3500" dirty="0">
                <a:solidFill>
                  <a:srgbClr val="141617"/>
                </a:solidFill>
              </a:rPr>
              <a:t>Most attackers had difficulty coping with significant losses or personal failures. </a:t>
            </a:r>
            <a:endParaRPr sz="3500" dirty="0"/>
          </a:p>
          <a:p>
            <a:pPr marL="109537" lvl="0" indent="0" algn="l" rtl="0">
              <a:lnSpc>
                <a:spcPct val="90000"/>
              </a:lnSpc>
              <a:spcBef>
                <a:spcPts val="0"/>
              </a:spcBef>
              <a:spcAft>
                <a:spcPts val="0"/>
              </a:spcAft>
              <a:buNone/>
            </a:pPr>
            <a:endParaRPr sz="3500" dirty="0">
              <a:solidFill>
                <a:srgbClr val="141617"/>
              </a:solidFill>
            </a:endParaRPr>
          </a:p>
          <a:p>
            <a:pPr marL="109537" lvl="0" indent="0" algn="l" rtl="0">
              <a:lnSpc>
                <a:spcPct val="90000"/>
              </a:lnSpc>
              <a:spcBef>
                <a:spcPts val="0"/>
              </a:spcBef>
              <a:spcAft>
                <a:spcPts val="0"/>
              </a:spcAft>
              <a:buNone/>
            </a:pPr>
            <a:r>
              <a:rPr lang="en-US" sz="3500" dirty="0">
                <a:solidFill>
                  <a:srgbClr val="141617"/>
                </a:solidFill>
              </a:rPr>
              <a:t>Moreover, many had considered or attempted suicide.</a:t>
            </a:r>
            <a:endParaRPr sz="3500" dirty="0">
              <a:solidFill>
                <a:srgbClr val="141617"/>
              </a:solidFill>
            </a:endParaRPr>
          </a:p>
          <a:p>
            <a:pPr marL="109537" lvl="0" indent="0" algn="l" rtl="0">
              <a:lnSpc>
                <a:spcPct val="90000"/>
              </a:lnSpc>
              <a:spcBef>
                <a:spcPts val="0"/>
              </a:spcBef>
              <a:spcAft>
                <a:spcPts val="0"/>
              </a:spcAft>
              <a:buNone/>
            </a:pPr>
            <a:endParaRPr sz="3500" dirty="0">
              <a:solidFill>
                <a:srgbClr val="141617"/>
              </a:solidFill>
            </a:endParaRPr>
          </a:p>
        </p:txBody>
      </p:sp>
      <p:pic>
        <p:nvPicPr>
          <p:cNvPr id="270" name="Google Shape;270;p44"/>
          <p:cNvPicPr preferRelativeResize="0"/>
          <p:nvPr/>
        </p:nvPicPr>
        <p:blipFill rotWithShape="1">
          <a:blip r:embed="rId3">
            <a:alphaModFix/>
          </a:blip>
          <a:srcRect/>
          <a:stretch/>
        </p:blipFill>
        <p:spPr>
          <a:xfrm>
            <a:off x="457200" y="1371600"/>
            <a:ext cx="3522856" cy="3726658"/>
          </a:xfrm>
          <a:prstGeom prst="rect">
            <a:avLst/>
          </a:prstGeom>
          <a:noFill/>
          <a:ln>
            <a:noFill/>
          </a:ln>
        </p:spPr>
      </p:pic>
      <p:sp>
        <p:nvSpPr>
          <p:cNvPr id="271" name="Google Shape;271;p44"/>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72" name="Google Shape;272;p44"/>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extLst>
      <p:ext uri="{BB962C8B-B14F-4D97-AF65-F5344CB8AC3E}">
        <p14:creationId xmlns:p14="http://schemas.microsoft.com/office/powerpoint/2010/main" val="140335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5"/>
          <p:cNvSpPr txBox="1"/>
          <p:nvPr/>
        </p:nvSpPr>
        <p:spPr>
          <a:xfrm>
            <a:off x="381000" y="838200"/>
            <a:ext cx="4989600" cy="4986900"/>
          </a:xfrm>
          <a:prstGeom prst="rect">
            <a:avLst/>
          </a:prstGeom>
          <a:noFill/>
          <a:ln>
            <a:noFill/>
          </a:ln>
        </p:spPr>
        <p:txBody>
          <a:bodyPr spcFirstLastPara="1" wrap="square" lIns="64275" tIns="32125" rIns="64275" bIns="32125" anchor="t" anchorCtr="0">
            <a:noAutofit/>
          </a:bodyPr>
          <a:lstStyle/>
          <a:p>
            <a:pPr marL="566737" lvl="0" indent="-254000" algn="l" rtl="0">
              <a:lnSpc>
                <a:spcPct val="90000"/>
              </a:lnSpc>
              <a:spcBef>
                <a:spcPts val="0"/>
              </a:spcBef>
              <a:spcAft>
                <a:spcPts val="0"/>
              </a:spcAft>
              <a:buNone/>
            </a:pPr>
            <a:endParaRPr sz="3500">
              <a:solidFill>
                <a:srgbClr val="141617"/>
              </a:solidFill>
            </a:endParaRPr>
          </a:p>
          <a:p>
            <a:pPr marL="109537" lvl="0" indent="0" algn="l" rtl="0">
              <a:lnSpc>
                <a:spcPct val="90000"/>
              </a:lnSpc>
              <a:spcBef>
                <a:spcPts val="0"/>
              </a:spcBef>
              <a:spcAft>
                <a:spcPts val="0"/>
              </a:spcAft>
              <a:buNone/>
            </a:pPr>
            <a:r>
              <a:rPr lang="en-US" sz="3500">
                <a:solidFill>
                  <a:srgbClr val="141617"/>
                </a:solidFill>
              </a:rPr>
              <a:t>Most attackers had access to and had used weapons prior to the attack.</a:t>
            </a:r>
            <a:endParaRPr sz="3500">
              <a:solidFill>
                <a:srgbClr val="53585F"/>
              </a:solidFill>
            </a:endParaRPr>
          </a:p>
          <a:p>
            <a:pPr marL="109537" lvl="0" indent="0" algn="l" rtl="0">
              <a:lnSpc>
                <a:spcPct val="90000"/>
              </a:lnSpc>
              <a:spcBef>
                <a:spcPts val="0"/>
              </a:spcBef>
              <a:spcAft>
                <a:spcPts val="0"/>
              </a:spcAft>
              <a:buNone/>
            </a:pPr>
            <a:endParaRPr sz="3500">
              <a:solidFill>
                <a:srgbClr val="141617"/>
              </a:solidFill>
            </a:endParaRPr>
          </a:p>
          <a:p>
            <a:pPr marL="109537" lvl="0" indent="0" algn="l" rtl="0">
              <a:lnSpc>
                <a:spcPct val="90000"/>
              </a:lnSpc>
              <a:spcBef>
                <a:spcPts val="0"/>
              </a:spcBef>
              <a:spcAft>
                <a:spcPts val="0"/>
              </a:spcAft>
              <a:buNone/>
            </a:pPr>
            <a:r>
              <a:rPr lang="en-US" sz="3000">
                <a:solidFill>
                  <a:srgbClr val="141617"/>
                </a:solidFill>
              </a:rPr>
              <a:t>Vast majority get weapons from their own home.</a:t>
            </a:r>
            <a:endParaRPr sz="3000">
              <a:solidFill>
                <a:srgbClr val="53585F"/>
              </a:solidFill>
            </a:endParaRPr>
          </a:p>
        </p:txBody>
      </p:sp>
      <p:pic>
        <p:nvPicPr>
          <p:cNvPr id="278" name="Google Shape;278;p45"/>
          <p:cNvPicPr preferRelativeResize="0"/>
          <p:nvPr/>
        </p:nvPicPr>
        <p:blipFill rotWithShape="1">
          <a:blip r:embed="rId3">
            <a:alphaModFix/>
          </a:blip>
          <a:srcRect/>
          <a:stretch/>
        </p:blipFill>
        <p:spPr>
          <a:xfrm>
            <a:off x="5257800" y="2514600"/>
            <a:ext cx="3657600" cy="3657600"/>
          </a:xfrm>
          <a:prstGeom prst="rect">
            <a:avLst/>
          </a:prstGeom>
          <a:noFill/>
          <a:ln>
            <a:noFill/>
          </a:ln>
        </p:spPr>
      </p:pic>
      <p:sp>
        <p:nvSpPr>
          <p:cNvPr id="279" name="Google Shape;279;p45"/>
          <p:cNvSpPr txBox="1"/>
          <p:nvPr/>
        </p:nvSpPr>
        <p:spPr>
          <a:xfrm>
            <a:off x="8610600" y="6553200"/>
            <a:ext cx="533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5, 15</a:t>
            </a:r>
            <a:endParaRPr/>
          </a:p>
        </p:txBody>
      </p:sp>
      <p:sp>
        <p:nvSpPr>
          <p:cNvPr id="280" name="Google Shape;280;p45"/>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p:nvPr/>
        </p:nvSpPr>
        <p:spPr>
          <a:xfrm>
            <a:off x="685800" y="914400"/>
            <a:ext cx="7772400" cy="12954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3500">
                <a:solidFill>
                  <a:srgbClr val="141617"/>
                </a:solidFill>
              </a:rPr>
              <a:t>In many cases, other students were involved in some capacity.</a:t>
            </a:r>
            <a:endParaRPr sz="3500">
              <a:solidFill>
                <a:srgbClr val="53585F"/>
              </a:solidFill>
            </a:endParaRPr>
          </a:p>
        </p:txBody>
      </p:sp>
      <p:pic>
        <p:nvPicPr>
          <p:cNvPr id="286" name="Google Shape;286;p46"/>
          <p:cNvPicPr preferRelativeResize="0"/>
          <p:nvPr/>
        </p:nvPicPr>
        <p:blipFill rotWithShape="1">
          <a:blip r:embed="rId3">
            <a:alphaModFix/>
          </a:blip>
          <a:srcRect/>
          <a:stretch/>
        </p:blipFill>
        <p:spPr>
          <a:xfrm>
            <a:off x="71510" y="2286000"/>
            <a:ext cx="9000979" cy="3942616"/>
          </a:xfrm>
          <a:prstGeom prst="rect">
            <a:avLst/>
          </a:prstGeom>
          <a:noFill/>
          <a:ln>
            <a:noFill/>
          </a:ln>
        </p:spPr>
      </p:pic>
      <p:sp>
        <p:nvSpPr>
          <p:cNvPr id="287" name="Google Shape;287;p46"/>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88" name="Google Shape;288;p46"/>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7"/>
          <p:cNvSpPr txBox="1"/>
          <p:nvPr/>
        </p:nvSpPr>
        <p:spPr>
          <a:xfrm>
            <a:off x="268525" y="3998200"/>
            <a:ext cx="8613600" cy="1640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3500">
                <a:solidFill>
                  <a:srgbClr val="141617"/>
                </a:solidFill>
              </a:rPr>
              <a:t>Despite prompt law enforcement responses, most shooting incidents were stopped by means other than law enforcement intervention.</a:t>
            </a:r>
            <a:endParaRPr sz="3500">
              <a:solidFill>
                <a:srgbClr val="53585F"/>
              </a:solidFill>
            </a:endParaRPr>
          </a:p>
        </p:txBody>
      </p:sp>
      <p:pic>
        <p:nvPicPr>
          <p:cNvPr id="294" name="Google Shape;294;p47"/>
          <p:cNvPicPr preferRelativeResize="0"/>
          <p:nvPr/>
        </p:nvPicPr>
        <p:blipFill rotWithShape="1">
          <a:blip r:embed="rId3">
            <a:alphaModFix/>
          </a:blip>
          <a:srcRect/>
          <a:stretch/>
        </p:blipFill>
        <p:spPr>
          <a:xfrm>
            <a:off x="1981200" y="665681"/>
            <a:ext cx="5638800" cy="3171825"/>
          </a:xfrm>
          <a:prstGeom prst="rect">
            <a:avLst/>
          </a:prstGeom>
          <a:noFill/>
          <a:ln>
            <a:noFill/>
          </a:ln>
        </p:spPr>
      </p:pic>
      <p:sp>
        <p:nvSpPr>
          <p:cNvPr id="295" name="Google Shape;295;p47"/>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15</a:t>
            </a:r>
            <a:endParaRPr/>
          </a:p>
        </p:txBody>
      </p:sp>
      <p:sp>
        <p:nvSpPr>
          <p:cNvPr id="296" name="Google Shape;296;p47"/>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p:nvPr/>
        </p:nvSpPr>
        <p:spPr>
          <a:xfrm>
            <a:off x="199534" y="587024"/>
            <a:ext cx="8410200" cy="663600"/>
          </a:xfrm>
          <a:prstGeom prst="rect">
            <a:avLst/>
          </a:prstGeom>
          <a:noFill/>
          <a:ln>
            <a:noFill/>
          </a:ln>
        </p:spPr>
        <p:txBody>
          <a:bodyPr spcFirstLastPara="1" wrap="square" lIns="92075" tIns="46025" rIns="92075" bIns="46025" anchor="ctr" anchorCtr="0">
            <a:normAutofit fontScale="92500" lnSpcReduction="20000"/>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Implications for Prevention</a:t>
            </a:r>
            <a:endParaRPr sz="2500" b="1">
              <a:solidFill>
                <a:srgbClr val="1D1160"/>
              </a:solidFill>
              <a:latin typeface="Open Sans"/>
              <a:ea typeface="Open Sans"/>
              <a:cs typeface="Open Sans"/>
              <a:sym typeface="Open Sans"/>
            </a:endParaRPr>
          </a:p>
        </p:txBody>
      </p:sp>
      <p:sp>
        <p:nvSpPr>
          <p:cNvPr id="303" name="Google Shape;303;p48"/>
          <p:cNvSpPr txBox="1"/>
          <p:nvPr/>
        </p:nvSpPr>
        <p:spPr>
          <a:xfrm>
            <a:off x="389792" y="1179275"/>
            <a:ext cx="8470800" cy="5260800"/>
          </a:xfrm>
          <a:prstGeom prst="rect">
            <a:avLst/>
          </a:prstGeom>
          <a:noFill/>
          <a:ln>
            <a:noFill/>
          </a:ln>
        </p:spPr>
        <p:txBody>
          <a:bodyPr spcFirstLastPara="1" wrap="square" lIns="92075" tIns="46025" rIns="92075" bIns="46025" anchor="t" anchorCtr="0">
            <a:normAutofit/>
          </a:bodyPr>
          <a:lstStyle/>
          <a:p>
            <a:pPr marL="342900" lvl="0" indent="-342900" algn="l" rtl="0">
              <a:lnSpc>
                <a:spcPct val="95000"/>
              </a:lnSpc>
              <a:spcBef>
                <a:spcPts val="0"/>
              </a:spcBef>
              <a:spcAft>
                <a:spcPts val="0"/>
              </a:spcAft>
              <a:buClr>
                <a:srgbClr val="000000"/>
              </a:buClr>
              <a:buSzPts val="3200"/>
              <a:buChar char="•"/>
            </a:pPr>
            <a:r>
              <a:rPr lang="en-US" sz="3200">
                <a:solidFill>
                  <a:srgbClr val="000000"/>
                </a:solidFill>
                <a:latin typeface="Calibri"/>
                <a:ea typeface="Calibri"/>
                <a:cs typeface="Calibri"/>
                <a:sym typeface="Calibri"/>
              </a:rPr>
              <a:t>Many incidents of school violence can be prevented</a:t>
            </a:r>
            <a:endParaRPr sz="3200">
              <a:solidFill>
                <a:srgbClr val="000000"/>
              </a:solidFill>
              <a:latin typeface="Calibri"/>
              <a:ea typeface="Calibri"/>
              <a:cs typeface="Calibri"/>
              <a:sym typeface="Calibri"/>
            </a:endParaRPr>
          </a:p>
          <a:p>
            <a:pPr marL="342900" lvl="0" indent="-342900" algn="l" rtl="0">
              <a:lnSpc>
                <a:spcPct val="95000"/>
              </a:lnSpc>
              <a:spcBef>
                <a:spcPts val="800"/>
              </a:spcBef>
              <a:spcAft>
                <a:spcPts val="0"/>
              </a:spcAft>
              <a:buClr>
                <a:srgbClr val="000000"/>
              </a:buClr>
              <a:buSzPts val="3200"/>
              <a:buChar char="•"/>
            </a:pPr>
            <a:r>
              <a:rPr lang="en-US" sz="3200">
                <a:solidFill>
                  <a:srgbClr val="000000"/>
                </a:solidFill>
                <a:latin typeface="Calibri"/>
                <a:ea typeface="Calibri"/>
                <a:cs typeface="Calibri"/>
                <a:sym typeface="Calibri"/>
              </a:rPr>
              <a:t>Information about a subject’s ideas and plans for violence can be observed or discovered before harm can occur</a:t>
            </a:r>
            <a:endParaRPr sz="3200">
              <a:solidFill>
                <a:srgbClr val="000000"/>
              </a:solidFill>
              <a:latin typeface="Calibri"/>
              <a:ea typeface="Calibri"/>
              <a:cs typeface="Calibri"/>
              <a:sym typeface="Calibri"/>
            </a:endParaRPr>
          </a:p>
          <a:p>
            <a:pPr marL="342900" lvl="0" indent="-342900" algn="l" rtl="0">
              <a:lnSpc>
                <a:spcPct val="95000"/>
              </a:lnSpc>
              <a:spcBef>
                <a:spcPts val="800"/>
              </a:spcBef>
              <a:spcAft>
                <a:spcPts val="0"/>
              </a:spcAft>
              <a:buClr>
                <a:srgbClr val="000000"/>
              </a:buClr>
              <a:buSzPts val="3200"/>
              <a:buChar char="•"/>
            </a:pPr>
            <a:r>
              <a:rPr lang="en-US" sz="3200">
                <a:solidFill>
                  <a:srgbClr val="000000"/>
                </a:solidFill>
                <a:latin typeface="Calibri"/>
                <a:ea typeface="Calibri"/>
                <a:cs typeface="Calibri"/>
                <a:sym typeface="Calibri"/>
              </a:rPr>
              <a:t>Information available is likely to be scattered and fragmented</a:t>
            </a:r>
            <a:endParaRPr sz="3200">
              <a:solidFill>
                <a:srgbClr val="000000"/>
              </a:solidFill>
              <a:latin typeface="Calibri"/>
              <a:ea typeface="Calibri"/>
              <a:cs typeface="Calibri"/>
              <a:sym typeface="Calibri"/>
            </a:endParaRPr>
          </a:p>
          <a:p>
            <a:pPr marL="342900" lvl="0" indent="-342900" algn="l" rtl="0">
              <a:lnSpc>
                <a:spcPct val="95000"/>
              </a:lnSpc>
              <a:spcBef>
                <a:spcPts val="800"/>
              </a:spcBef>
              <a:spcAft>
                <a:spcPts val="0"/>
              </a:spcAft>
              <a:buClr>
                <a:srgbClr val="000000"/>
              </a:buClr>
              <a:buSzPts val="3200"/>
              <a:buChar char="•"/>
            </a:pPr>
            <a:r>
              <a:rPr lang="en-US" sz="3200">
                <a:latin typeface="Calibri"/>
                <a:ea typeface="Calibri"/>
                <a:cs typeface="Calibri"/>
                <a:sym typeface="Calibri"/>
              </a:rPr>
              <a:t>It is k</a:t>
            </a:r>
            <a:r>
              <a:rPr lang="en-US" sz="3200">
                <a:solidFill>
                  <a:srgbClr val="000000"/>
                </a:solidFill>
                <a:latin typeface="Calibri"/>
                <a:ea typeface="Calibri"/>
                <a:cs typeface="Calibri"/>
                <a:sym typeface="Calibri"/>
              </a:rPr>
              <a:t>ey to act quickly upon an initial report of concern, gather other pieces of the puzzle, then assemble to see what picture emerges</a:t>
            </a:r>
            <a:endParaRPr sz="3200">
              <a:solidFill>
                <a:srgbClr val="000000"/>
              </a:solidFill>
              <a:latin typeface="Calibri"/>
              <a:ea typeface="Calibri"/>
              <a:cs typeface="Calibri"/>
              <a:sym typeface="Calibri"/>
            </a:endParaRPr>
          </a:p>
        </p:txBody>
      </p:sp>
      <p:sp>
        <p:nvSpPr>
          <p:cNvPr id="304" name="Google Shape;304;p48"/>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p:nvPr/>
        </p:nvSpPr>
        <p:spPr>
          <a:xfrm>
            <a:off x="199534" y="587024"/>
            <a:ext cx="8410200" cy="663600"/>
          </a:xfrm>
          <a:prstGeom prst="rect">
            <a:avLst/>
          </a:prstGeom>
          <a:noFill/>
          <a:ln>
            <a:noFill/>
          </a:ln>
        </p:spPr>
        <p:txBody>
          <a:bodyPr spcFirstLastPara="1" wrap="square" lIns="92075" tIns="46025" rIns="92075" bIns="46025" anchor="ctr" anchorCtr="0">
            <a:normAutofit fontScale="92500" lnSpcReduction="20000"/>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Implications for Prevention</a:t>
            </a:r>
            <a:endParaRPr sz="2500" b="1">
              <a:solidFill>
                <a:srgbClr val="1D1160"/>
              </a:solidFill>
              <a:latin typeface="Open Sans"/>
              <a:ea typeface="Open Sans"/>
              <a:cs typeface="Open Sans"/>
              <a:sym typeface="Open Sans"/>
            </a:endParaRPr>
          </a:p>
        </p:txBody>
      </p:sp>
      <p:sp>
        <p:nvSpPr>
          <p:cNvPr id="304" name="Google Shape;304;p48"/>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SAFE SCHOOL INITIATIVE REPORT FINDINGS</a:t>
            </a:r>
            <a:endParaRPr sz="3100">
              <a:solidFill>
                <a:srgbClr val="EFEFEF"/>
              </a:solidFill>
            </a:endParaRPr>
          </a:p>
        </p:txBody>
      </p:sp>
      <p:grpSp>
        <p:nvGrpSpPr>
          <p:cNvPr id="9" name="Group 8">
            <a:extLst>
              <a:ext uri="{FF2B5EF4-FFF2-40B4-BE49-F238E27FC236}">
                <a16:creationId xmlns:a16="http://schemas.microsoft.com/office/drawing/2014/main" id="{C57E8549-E356-C3D8-588C-56736105261B}"/>
              </a:ext>
            </a:extLst>
          </p:cNvPr>
          <p:cNvGrpSpPr/>
          <p:nvPr/>
        </p:nvGrpSpPr>
        <p:grpSpPr>
          <a:xfrm>
            <a:off x="734637" y="1286855"/>
            <a:ext cx="8470800" cy="5260800"/>
            <a:chOff x="401148" y="1286855"/>
            <a:chExt cx="8470800" cy="5260800"/>
          </a:xfrm>
        </p:grpSpPr>
        <p:sp>
          <p:nvSpPr>
            <p:cNvPr id="303" name="Google Shape;303;p48"/>
            <p:cNvSpPr txBox="1"/>
            <p:nvPr/>
          </p:nvSpPr>
          <p:spPr>
            <a:xfrm>
              <a:off x="401148" y="1286855"/>
              <a:ext cx="8470800" cy="5260800"/>
            </a:xfrm>
            <a:prstGeom prst="rect">
              <a:avLst/>
            </a:prstGeom>
            <a:noFill/>
            <a:ln>
              <a:noFill/>
            </a:ln>
          </p:spPr>
          <p:txBody>
            <a:bodyPr spcFirstLastPara="1" wrap="square" lIns="92075" tIns="46025" rIns="92075" bIns="46025" anchor="t" anchorCtr="0">
              <a:normAutofit fontScale="92500" lnSpcReduction="10000"/>
            </a:bodyPr>
            <a:lstStyle/>
            <a:p>
              <a:pPr lvl="0" algn="l" rtl="0">
                <a:lnSpc>
                  <a:spcPct val="95000"/>
                </a:lnSpc>
                <a:spcBef>
                  <a:spcPts val="0"/>
                </a:spcBef>
                <a:spcAft>
                  <a:spcPts val="0"/>
                </a:spcAft>
                <a:buClr>
                  <a:srgbClr val="000000"/>
                </a:buClr>
                <a:buSzPts val="3200"/>
              </a:pPr>
              <a:r>
                <a:rPr lang="en-US" sz="3000" dirty="0">
                  <a:solidFill>
                    <a:srgbClr val="000000"/>
                  </a:solidFill>
                  <a:latin typeface="Calibri"/>
                  <a:ea typeface="Calibri"/>
                  <a:cs typeface="Calibri"/>
                  <a:sym typeface="Calibri"/>
                </a:rPr>
                <a:t>Most people who exhibit concerning behaviors </a:t>
              </a:r>
              <a:r>
                <a:rPr lang="en-US" sz="2600" dirty="0">
                  <a:solidFill>
                    <a:srgbClr val="FF0000"/>
                  </a:solidFill>
                  <a:latin typeface="Calibri"/>
                  <a:ea typeface="Calibri"/>
                  <a:cs typeface="Calibri"/>
                  <a:sym typeface="Calibri"/>
                </a:rPr>
                <a:t>(bullying, suicidal ideation, first episode psychosis, conduct disorders, trauma, diminished social skills) </a:t>
              </a:r>
              <a:r>
                <a:rPr lang="en-US" sz="3000" dirty="0">
                  <a:solidFill>
                    <a:srgbClr val="000000"/>
                  </a:solidFill>
                  <a:latin typeface="Calibri"/>
                  <a:ea typeface="Calibri"/>
                  <a:cs typeface="Calibri"/>
                  <a:sym typeface="Calibri"/>
                </a:rPr>
                <a:t>will never commit an act of extreme violence. </a:t>
              </a:r>
              <a:r>
                <a:rPr lang="en-US" sz="3000" b="1" i="1" dirty="0">
                  <a:solidFill>
                    <a:schemeClr val="accent1">
                      <a:lumMod val="75000"/>
                    </a:schemeClr>
                  </a:solidFill>
                  <a:latin typeface="Calibri"/>
                  <a:ea typeface="Calibri"/>
                  <a:cs typeface="Calibri"/>
                  <a:sym typeface="Calibri"/>
                </a:rPr>
                <a:t>However, </a:t>
              </a:r>
            </a:p>
            <a:p>
              <a:pPr lvl="0" algn="l" rtl="0">
                <a:lnSpc>
                  <a:spcPct val="95000"/>
                </a:lnSpc>
                <a:spcBef>
                  <a:spcPts val="0"/>
                </a:spcBef>
                <a:spcAft>
                  <a:spcPts val="0"/>
                </a:spcAft>
                <a:buClr>
                  <a:srgbClr val="000000"/>
                </a:buClr>
                <a:buSzPts val="3200"/>
              </a:pPr>
              <a:r>
                <a:rPr lang="en-US" sz="3000" b="1" i="1" dirty="0">
                  <a:solidFill>
                    <a:schemeClr val="accent1">
                      <a:lumMod val="75000"/>
                    </a:schemeClr>
                  </a:solidFill>
                  <a:latin typeface="Calibri"/>
                  <a:ea typeface="Calibri"/>
                  <a:cs typeface="Calibri"/>
                  <a:sym typeface="Calibri"/>
                </a:rPr>
                <a:t>if you treat the concerning </a:t>
              </a:r>
            </a:p>
            <a:p>
              <a:pPr lvl="0" algn="l" rtl="0">
                <a:lnSpc>
                  <a:spcPct val="95000"/>
                </a:lnSpc>
                <a:spcBef>
                  <a:spcPts val="0"/>
                </a:spcBef>
                <a:spcAft>
                  <a:spcPts val="0"/>
                </a:spcAft>
                <a:buClr>
                  <a:srgbClr val="000000"/>
                </a:buClr>
                <a:buSzPts val="3200"/>
              </a:pPr>
              <a:r>
                <a:rPr lang="en-US" sz="3000" b="1" i="1" dirty="0">
                  <a:solidFill>
                    <a:schemeClr val="accent1">
                      <a:lumMod val="75000"/>
                    </a:schemeClr>
                  </a:solidFill>
                  <a:latin typeface="Calibri"/>
                  <a:ea typeface="Calibri"/>
                  <a:cs typeface="Calibri"/>
                  <a:sym typeface="Calibri"/>
                </a:rPr>
                <a:t>behavior, you will likely </a:t>
              </a:r>
            </a:p>
            <a:p>
              <a:pPr lvl="0" algn="l" rtl="0">
                <a:lnSpc>
                  <a:spcPct val="95000"/>
                </a:lnSpc>
                <a:spcBef>
                  <a:spcPts val="0"/>
                </a:spcBef>
                <a:spcAft>
                  <a:spcPts val="0"/>
                </a:spcAft>
                <a:buClr>
                  <a:srgbClr val="000000"/>
                </a:buClr>
                <a:buSzPts val="3200"/>
              </a:pPr>
              <a:r>
                <a:rPr lang="en-US" sz="3000" b="1" i="1" dirty="0">
                  <a:solidFill>
                    <a:schemeClr val="accent1">
                      <a:lumMod val="75000"/>
                    </a:schemeClr>
                  </a:solidFill>
                  <a:latin typeface="Calibri"/>
                  <a:ea typeface="Calibri"/>
                  <a:cs typeface="Calibri"/>
                  <a:sym typeface="Calibri"/>
                </a:rPr>
                <a:t>prevent potential </a:t>
              </a:r>
            </a:p>
            <a:p>
              <a:pPr lvl="0" algn="l" rtl="0">
                <a:lnSpc>
                  <a:spcPct val="95000"/>
                </a:lnSpc>
                <a:spcBef>
                  <a:spcPts val="0"/>
                </a:spcBef>
                <a:spcAft>
                  <a:spcPts val="0"/>
                </a:spcAft>
                <a:buClr>
                  <a:srgbClr val="000000"/>
                </a:buClr>
                <a:buSzPts val="3200"/>
              </a:pPr>
              <a:r>
                <a:rPr lang="en-US" sz="3000" b="1" i="1" dirty="0">
                  <a:solidFill>
                    <a:schemeClr val="accent1">
                      <a:lumMod val="75000"/>
                    </a:schemeClr>
                  </a:solidFill>
                  <a:latin typeface="Calibri"/>
                  <a:ea typeface="Calibri"/>
                  <a:cs typeface="Calibri"/>
                  <a:sym typeface="Calibri"/>
                </a:rPr>
                <a:t>instances of future </a:t>
              </a:r>
            </a:p>
            <a:p>
              <a:pPr>
                <a:lnSpc>
                  <a:spcPct val="95000"/>
                </a:lnSpc>
                <a:buSzPts val="3200"/>
              </a:pPr>
              <a:r>
                <a:rPr lang="en-US" sz="3000" b="1" i="1" dirty="0">
                  <a:solidFill>
                    <a:schemeClr val="accent1">
                      <a:lumMod val="75000"/>
                    </a:schemeClr>
                  </a:solidFill>
                  <a:latin typeface="Calibri"/>
                  <a:ea typeface="Calibri"/>
                  <a:cs typeface="Calibri"/>
                  <a:sym typeface="Calibri"/>
                </a:rPr>
                <a:t>violence. </a:t>
              </a:r>
              <a:r>
                <a:rPr lang="en-US" sz="3000" dirty="0">
                  <a:solidFill>
                    <a:schemeClr val="bg2">
                      <a:lumMod val="10000"/>
                    </a:schemeClr>
                  </a:solidFill>
                  <a:latin typeface="Calibri" panose="020F0502020204030204" pitchFamily="34" charset="0"/>
                  <a:cs typeface="Calibri" panose="020F0502020204030204" pitchFamily="34" charset="0"/>
                </a:rPr>
                <a:t>Effectively </a:t>
              </a:r>
            </a:p>
            <a:p>
              <a:pPr>
                <a:lnSpc>
                  <a:spcPct val="95000"/>
                </a:lnSpc>
                <a:buSzPts val="3200"/>
              </a:pPr>
              <a:r>
                <a:rPr lang="en-US" sz="3000" dirty="0">
                  <a:solidFill>
                    <a:schemeClr val="bg2">
                      <a:lumMod val="10000"/>
                    </a:schemeClr>
                  </a:solidFill>
                  <a:latin typeface="Calibri" panose="020F0502020204030204" pitchFamily="34" charset="0"/>
                  <a:cs typeface="Calibri" panose="020F0502020204030204" pitchFamily="34" charset="0"/>
                </a:rPr>
                <a:t>dealing with the </a:t>
              </a:r>
            </a:p>
            <a:p>
              <a:pPr>
                <a:lnSpc>
                  <a:spcPct val="95000"/>
                </a:lnSpc>
                <a:buSzPts val="3200"/>
              </a:pPr>
              <a:r>
                <a:rPr lang="en-US" sz="3000" dirty="0">
                  <a:solidFill>
                    <a:schemeClr val="bg2">
                      <a:lumMod val="10000"/>
                    </a:schemeClr>
                  </a:solidFill>
                  <a:latin typeface="Calibri" panose="020F0502020204030204" pitchFamily="34" charset="0"/>
                  <a:cs typeface="Calibri" panose="020F0502020204030204" pitchFamily="34" charset="0"/>
                </a:rPr>
                <a:t>concerning behaviors </a:t>
              </a:r>
            </a:p>
            <a:p>
              <a:pPr>
                <a:lnSpc>
                  <a:spcPct val="95000"/>
                </a:lnSpc>
                <a:buSzPts val="3200"/>
              </a:pPr>
              <a:r>
                <a:rPr lang="en-US" sz="3000" dirty="0">
                  <a:solidFill>
                    <a:schemeClr val="bg2">
                      <a:lumMod val="10000"/>
                    </a:schemeClr>
                  </a:solidFill>
                  <a:latin typeface="Calibri" panose="020F0502020204030204" pitchFamily="34" charset="0"/>
                  <a:cs typeface="Calibri" panose="020F0502020204030204" pitchFamily="34" charset="0"/>
                </a:rPr>
                <a:t>also builds trust and </a:t>
              </a:r>
            </a:p>
            <a:p>
              <a:pPr>
                <a:lnSpc>
                  <a:spcPct val="95000"/>
                </a:lnSpc>
                <a:buSzPts val="3200"/>
              </a:pPr>
              <a:r>
                <a:rPr lang="en-US" sz="3000" dirty="0">
                  <a:solidFill>
                    <a:schemeClr val="bg2">
                      <a:lumMod val="10000"/>
                    </a:schemeClr>
                  </a:solidFill>
                  <a:latin typeface="Calibri" panose="020F0502020204030204" pitchFamily="34" charset="0"/>
                  <a:cs typeface="Calibri" panose="020F0502020204030204" pitchFamily="34" charset="0"/>
                </a:rPr>
                <a:t>positive relationships.</a:t>
              </a:r>
              <a:endParaRPr lang="en-US" sz="3000" b="1" i="1" dirty="0">
                <a:solidFill>
                  <a:schemeClr val="bg2">
                    <a:lumMod val="10000"/>
                  </a:schemeClr>
                </a:solidFill>
                <a:latin typeface="Calibri" panose="020F0502020204030204" pitchFamily="34" charset="0"/>
                <a:ea typeface="Calibri"/>
                <a:cs typeface="Calibri" panose="020F0502020204030204" pitchFamily="34" charset="0"/>
                <a:sym typeface="Calibri"/>
              </a:endParaRPr>
            </a:p>
          </p:txBody>
        </p:sp>
        <p:grpSp>
          <p:nvGrpSpPr>
            <p:cNvPr id="8" name="Group 7">
              <a:extLst>
                <a:ext uri="{FF2B5EF4-FFF2-40B4-BE49-F238E27FC236}">
                  <a16:creationId xmlns:a16="http://schemas.microsoft.com/office/drawing/2014/main" id="{EBFF29B5-E73C-0690-8564-0F317C7D1131}"/>
                </a:ext>
              </a:extLst>
            </p:cNvPr>
            <p:cNvGrpSpPr/>
            <p:nvPr/>
          </p:nvGrpSpPr>
          <p:grpSpPr>
            <a:xfrm>
              <a:off x="4109313" y="2483417"/>
              <a:ext cx="3894266" cy="3787559"/>
              <a:chOff x="3455017" y="2840044"/>
              <a:chExt cx="3894266" cy="3787559"/>
            </a:xfrm>
          </p:grpSpPr>
          <p:grpSp>
            <p:nvGrpSpPr>
              <p:cNvPr id="6" name="Group 5">
                <a:extLst>
                  <a:ext uri="{FF2B5EF4-FFF2-40B4-BE49-F238E27FC236}">
                    <a16:creationId xmlns:a16="http://schemas.microsoft.com/office/drawing/2014/main" id="{66D0FB2F-4085-90C2-F4AA-366C52711380}"/>
                  </a:ext>
                </a:extLst>
              </p:cNvPr>
              <p:cNvGrpSpPr/>
              <p:nvPr/>
            </p:nvGrpSpPr>
            <p:grpSpPr>
              <a:xfrm>
                <a:off x="3455017" y="2840044"/>
                <a:ext cx="3894266" cy="3787559"/>
                <a:chOff x="-817335" y="4284219"/>
                <a:chExt cx="6121766" cy="5655374"/>
              </a:xfrm>
            </p:grpSpPr>
            <p:sp>
              <p:nvSpPr>
                <p:cNvPr id="3" name="Oval 2">
                  <a:extLst>
                    <a:ext uri="{FF2B5EF4-FFF2-40B4-BE49-F238E27FC236}">
                      <a16:creationId xmlns:a16="http://schemas.microsoft.com/office/drawing/2014/main" id="{D18C2979-4544-04E4-6B23-9F8F7E4DAFB3}"/>
                    </a:ext>
                  </a:extLst>
                </p:cNvPr>
                <p:cNvSpPr/>
                <p:nvPr/>
              </p:nvSpPr>
              <p:spPr>
                <a:xfrm>
                  <a:off x="-817335" y="4284219"/>
                  <a:ext cx="6121766" cy="5655374"/>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9BDDDE13-041E-8265-0F33-B875D187FA52}"/>
                    </a:ext>
                  </a:extLst>
                </p:cNvPr>
                <p:cNvSpPr/>
                <p:nvPr/>
              </p:nvSpPr>
              <p:spPr>
                <a:xfrm>
                  <a:off x="3545823" y="7821291"/>
                  <a:ext cx="1386078" cy="12804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6716CFB-D358-857F-51CC-0DB8C32C5DE4}"/>
                    </a:ext>
                  </a:extLst>
                </p:cNvPr>
                <p:cNvSpPr txBox="1"/>
                <p:nvPr/>
              </p:nvSpPr>
              <p:spPr>
                <a:xfrm>
                  <a:off x="3382252" y="8006263"/>
                  <a:ext cx="1634857" cy="781243"/>
                </a:xfrm>
                <a:prstGeom prst="rect">
                  <a:avLst/>
                </a:prstGeom>
                <a:noFill/>
              </p:spPr>
              <p:txBody>
                <a:bodyPr wrap="square" rtlCol="0">
                  <a:spAutoFit/>
                </a:bodyPr>
                <a:lstStyle/>
                <a:p>
                  <a:pPr algn="ctr"/>
                  <a:r>
                    <a:rPr lang="en-US" b="1" dirty="0">
                      <a:solidFill>
                        <a:schemeClr val="bg2">
                          <a:lumMod val="10000"/>
                        </a:schemeClr>
                      </a:solidFill>
                    </a:rPr>
                    <a:t>Commit Violence</a:t>
                  </a:r>
                </a:p>
              </p:txBody>
            </p:sp>
          </p:grpSp>
          <p:sp>
            <p:nvSpPr>
              <p:cNvPr id="7" name="TextBox 6">
                <a:extLst>
                  <a:ext uri="{FF2B5EF4-FFF2-40B4-BE49-F238E27FC236}">
                    <a16:creationId xmlns:a16="http://schemas.microsoft.com/office/drawing/2014/main" id="{A6E5DB83-7042-4F7B-6D23-B3059C931F35}"/>
                  </a:ext>
                </a:extLst>
              </p:cNvPr>
              <p:cNvSpPr txBox="1"/>
              <p:nvPr/>
            </p:nvSpPr>
            <p:spPr>
              <a:xfrm>
                <a:off x="4193969" y="4079224"/>
                <a:ext cx="2502431" cy="1077218"/>
              </a:xfrm>
              <a:prstGeom prst="rect">
                <a:avLst/>
              </a:prstGeom>
              <a:noFill/>
            </p:spPr>
            <p:txBody>
              <a:bodyPr wrap="square" rtlCol="0">
                <a:spAutoFit/>
              </a:bodyPr>
              <a:lstStyle/>
              <a:p>
                <a:pPr algn="ctr"/>
                <a:r>
                  <a:rPr lang="en-US" sz="3200" b="1" dirty="0">
                    <a:solidFill>
                      <a:srgbClr val="FF0000"/>
                    </a:solidFill>
                  </a:rPr>
                  <a:t>Concerning Behavior</a:t>
                </a:r>
              </a:p>
            </p:txBody>
          </p:sp>
        </p:grpSp>
      </p:grpSp>
    </p:spTree>
    <p:extLst>
      <p:ext uri="{BB962C8B-B14F-4D97-AF65-F5344CB8AC3E}">
        <p14:creationId xmlns:p14="http://schemas.microsoft.com/office/powerpoint/2010/main" val="129071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p:nvPr/>
        </p:nvSpPr>
        <p:spPr>
          <a:xfrm>
            <a:off x="685800" y="639154"/>
            <a:ext cx="7772400" cy="1143000"/>
          </a:xfrm>
          <a:prstGeom prst="rect">
            <a:avLst/>
          </a:prstGeom>
          <a:noFill/>
          <a:ln>
            <a:noFill/>
          </a:ln>
        </p:spPr>
        <p:txBody>
          <a:bodyPr spcFirstLastPara="1" wrap="square" lIns="64275" tIns="32125" rIns="64275" bIns="32125" anchor="t" anchorCtr="0">
            <a:noAutofit/>
          </a:bodyPr>
          <a:lstStyle/>
          <a:p>
            <a:pPr marL="68580" lvl="0" indent="0" algn="ctr" rtl="0">
              <a:lnSpc>
                <a:spcPct val="80000"/>
              </a:lnSpc>
              <a:spcBef>
                <a:spcPts val="0"/>
              </a:spcBef>
              <a:spcAft>
                <a:spcPts val="0"/>
              </a:spcAft>
              <a:buSzPts val="688"/>
              <a:buNone/>
            </a:pPr>
            <a:r>
              <a:rPr lang="en-US" sz="2387" b="1">
                <a:solidFill>
                  <a:srgbClr val="141617"/>
                </a:solidFill>
                <a:latin typeface="Trebuchet MS"/>
                <a:ea typeface="Trebuchet MS"/>
                <a:cs typeface="Trebuchet MS"/>
                <a:sym typeface="Trebuchet MS"/>
              </a:rPr>
              <a:t>A threat </a:t>
            </a:r>
            <a:r>
              <a:rPr lang="en-US" sz="1950">
                <a:solidFill>
                  <a:srgbClr val="141617"/>
                </a:solidFill>
                <a:latin typeface="Trebuchet MS"/>
                <a:ea typeface="Trebuchet MS"/>
                <a:cs typeface="Trebuchet MS"/>
                <a:sym typeface="Trebuchet MS"/>
              </a:rPr>
              <a:t>is an expression of intent to do harm or act out violently against someone or something (spoken, written or symbolic).</a:t>
            </a:r>
            <a:endParaRPr sz="1512">
              <a:solidFill>
                <a:srgbClr val="53585F"/>
              </a:solidFill>
              <a:latin typeface="Trebuchet MS"/>
              <a:ea typeface="Trebuchet MS"/>
              <a:cs typeface="Trebuchet MS"/>
              <a:sym typeface="Trebuchet MS"/>
            </a:endParaRPr>
          </a:p>
          <a:p>
            <a:pPr marL="241092" lvl="0" indent="-241092" algn="l" rtl="0">
              <a:lnSpc>
                <a:spcPct val="80000"/>
              </a:lnSpc>
              <a:spcBef>
                <a:spcPts val="2953"/>
              </a:spcBef>
              <a:spcAft>
                <a:spcPts val="0"/>
              </a:spcAft>
              <a:buSzPts val="688"/>
              <a:buNone/>
            </a:pPr>
            <a:endParaRPr sz="1950">
              <a:solidFill>
                <a:srgbClr val="53585F"/>
              </a:solidFill>
              <a:latin typeface="Trebuchet MS"/>
              <a:ea typeface="Trebuchet MS"/>
              <a:cs typeface="Trebuchet MS"/>
              <a:sym typeface="Trebuchet MS"/>
            </a:endParaRPr>
          </a:p>
        </p:txBody>
      </p:sp>
      <p:grpSp>
        <p:nvGrpSpPr>
          <p:cNvPr id="310" name="Google Shape;310;p49"/>
          <p:cNvGrpSpPr/>
          <p:nvPr/>
        </p:nvGrpSpPr>
        <p:grpSpPr>
          <a:xfrm>
            <a:off x="317758" y="1447800"/>
            <a:ext cx="8508544" cy="4495800"/>
            <a:chOff x="228600" y="2286000"/>
            <a:chExt cx="8508544" cy="4495800"/>
          </a:xfrm>
        </p:grpSpPr>
        <p:sp>
          <p:nvSpPr>
            <p:cNvPr id="311" name="Google Shape;311;p49"/>
            <p:cNvSpPr/>
            <p:nvPr/>
          </p:nvSpPr>
          <p:spPr>
            <a:xfrm>
              <a:off x="228600" y="4495800"/>
              <a:ext cx="4267200" cy="2286000"/>
            </a:xfrm>
            <a:prstGeom prst="rect">
              <a:avLst/>
            </a:prstGeom>
            <a:solidFill>
              <a:srgbClr val="0365C0"/>
            </a:solidFill>
            <a:ln w="12700" cap="flat" cmpd="sng">
              <a:solidFill>
                <a:srgbClr val="000000"/>
              </a:solidFill>
              <a:prstDash val="solid"/>
              <a:miter lim="0"/>
              <a:headEnd type="none" w="sm" len="sm"/>
              <a:tailEnd type="none" w="sm" len="sm"/>
            </a:ln>
          </p:spPr>
          <p:txBody>
            <a:bodyPr spcFirstLastPara="1" wrap="square" lIns="50800" tIns="50800" rIns="50800" bIns="50800" anchor="ctr" anchorCtr="0">
              <a:noAutofit/>
            </a:bodyPr>
            <a:lstStyle/>
            <a:p>
              <a:pPr marL="228600" marR="0" lvl="0" indent="0" algn="l" rtl="0">
                <a:lnSpc>
                  <a:spcPct val="100000"/>
                </a:lnSpc>
                <a:spcBef>
                  <a:spcPts val="0"/>
                </a:spcBef>
                <a:spcAft>
                  <a:spcPts val="0"/>
                </a:spcAft>
                <a:buClr>
                  <a:srgbClr val="FFFFFF"/>
                </a:buClr>
                <a:buSzPts val="1800"/>
                <a:buFont typeface="Trebuchet MS"/>
                <a:buNone/>
              </a:pPr>
              <a:endParaRPr sz="1800" b="0" i="0" u="none" strike="noStrike" cap="none">
                <a:solidFill>
                  <a:srgbClr val="5C6670"/>
                </a:solidFill>
                <a:latin typeface="Trebuchet MS"/>
                <a:ea typeface="Trebuchet MS"/>
                <a:cs typeface="Trebuchet MS"/>
                <a:sym typeface="Trebuchet MS"/>
              </a:endParaRPr>
            </a:p>
          </p:txBody>
        </p:sp>
        <p:sp>
          <p:nvSpPr>
            <p:cNvPr id="312" name="Google Shape;312;p49"/>
            <p:cNvSpPr/>
            <p:nvPr/>
          </p:nvSpPr>
          <p:spPr>
            <a:xfrm>
              <a:off x="228600" y="2286000"/>
              <a:ext cx="4267200" cy="2209800"/>
            </a:xfrm>
            <a:prstGeom prst="rect">
              <a:avLst/>
            </a:prstGeom>
            <a:solidFill>
              <a:srgbClr val="002060"/>
            </a:solidFill>
            <a:ln w="12700" cap="flat" cmpd="sng">
              <a:solidFill>
                <a:srgbClr val="000000"/>
              </a:solidFill>
              <a:prstDash val="solid"/>
              <a:miter lim="0"/>
              <a:headEnd type="none" w="sm" len="sm"/>
              <a:tailEnd type="none" w="sm" len="sm"/>
            </a:ln>
          </p:spPr>
          <p:txBody>
            <a:bodyPr spcFirstLastPara="1" wrap="square" lIns="50800" tIns="50800" rIns="50800" bIns="50800" anchor="ctr" anchorCtr="0">
              <a:noAutofit/>
            </a:bodyPr>
            <a:lstStyle/>
            <a:p>
              <a:pPr marL="228600" marR="0" lvl="0" indent="0" algn="l" rtl="0">
                <a:lnSpc>
                  <a:spcPct val="100000"/>
                </a:lnSpc>
                <a:spcBef>
                  <a:spcPts val="0"/>
                </a:spcBef>
                <a:spcAft>
                  <a:spcPts val="0"/>
                </a:spcAft>
                <a:buClr>
                  <a:srgbClr val="FFFFFF"/>
                </a:buClr>
                <a:buSzPts val="1800"/>
                <a:buFont typeface="Trebuchet MS"/>
                <a:buNone/>
              </a:pPr>
              <a:endParaRPr sz="1800" b="0" i="0" u="none" strike="noStrike" cap="none">
                <a:solidFill>
                  <a:srgbClr val="5C6670"/>
                </a:solidFill>
                <a:latin typeface="Trebuchet MS"/>
                <a:ea typeface="Trebuchet MS"/>
                <a:cs typeface="Trebuchet MS"/>
                <a:sym typeface="Trebuchet MS"/>
              </a:endParaRPr>
            </a:p>
          </p:txBody>
        </p:sp>
        <p:sp>
          <p:nvSpPr>
            <p:cNvPr id="313" name="Google Shape;313;p49"/>
            <p:cNvSpPr/>
            <p:nvPr/>
          </p:nvSpPr>
          <p:spPr>
            <a:xfrm>
              <a:off x="4460358" y="2286000"/>
              <a:ext cx="4267200" cy="2223600"/>
            </a:xfrm>
            <a:prstGeom prst="rect">
              <a:avLst/>
            </a:prstGeom>
            <a:solidFill>
              <a:srgbClr val="0365C0"/>
            </a:solidFill>
            <a:ln w="12700" cap="flat" cmpd="sng">
              <a:solidFill>
                <a:srgbClr val="000000"/>
              </a:solidFill>
              <a:prstDash val="solid"/>
              <a:miter lim="0"/>
              <a:headEnd type="none" w="sm" len="sm"/>
              <a:tailEnd type="none" w="sm" len="sm"/>
            </a:ln>
          </p:spPr>
          <p:txBody>
            <a:bodyPr spcFirstLastPara="1" wrap="square" lIns="50800" tIns="50800" rIns="50800" bIns="50800" anchor="ctr" anchorCtr="0">
              <a:noAutofit/>
            </a:bodyPr>
            <a:lstStyle/>
            <a:p>
              <a:pPr marL="228600" marR="0" lvl="0" indent="0" algn="l" rtl="0">
                <a:lnSpc>
                  <a:spcPct val="100000"/>
                </a:lnSpc>
                <a:spcBef>
                  <a:spcPts val="0"/>
                </a:spcBef>
                <a:spcAft>
                  <a:spcPts val="0"/>
                </a:spcAft>
                <a:buClr>
                  <a:srgbClr val="FFFFFF"/>
                </a:buClr>
                <a:buSzPts val="1800"/>
                <a:buFont typeface="Trebuchet MS"/>
                <a:buNone/>
              </a:pPr>
              <a:endParaRPr sz="1800" b="0" i="0" u="none" strike="noStrike" cap="none">
                <a:solidFill>
                  <a:srgbClr val="5C6670"/>
                </a:solidFill>
                <a:latin typeface="Trebuchet MS"/>
                <a:ea typeface="Trebuchet MS"/>
                <a:cs typeface="Trebuchet MS"/>
                <a:sym typeface="Trebuchet MS"/>
              </a:endParaRPr>
            </a:p>
          </p:txBody>
        </p:sp>
        <p:sp>
          <p:nvSpPr>
            <p:cNvPr id="314" name="Google Shape;314;p49"/>
            <p:cNvSpPr/>
            <p:nvPr/>
          </p:nvSpPr>
          <p:spPr>
            <a:xfrm>
              <a:off x="4460358" y="4495800"/>
              <a:ext cx="4267200" cy="2286000"/>
            </a:xfrm>
            <a:prstGeom prst="rect">
              <a:avLst/>
            </a:prstGeom>
            <a:solidFill>
              <a:srgbClr val="002060"/>
            </a:solidFill>
            <a:ln w="12700" cap="flat" cmpd="sng">
              <a:solidFill>
                <a:srgbClr val="000000"/>
              </a:solidFill>
              <a:prstDash val="solid"/>
              <a:miter lim="0"/>
              <a:headEnd type="none" w="sm" len="sm"/>
              <a:tailEnd type="none" w="sm" len="sm"/>
            </a:ln>
          </p:spPr>
          <p:txBody>
            <a:bodyPr spcFirstLastPara="1" wrap="square" lIns="50800" tIns="50800" rIns="50800" bIns="50800" anchor="ctr" anchorCtr="0">
              <a:noAutofit/>
            </a:bodyPr>
            <a:lstStyle/>
            <a:p>
              <a:pPr marL="228600" marR="0" lvl="0" indent="0" algn="l" rtl="0">
                <a:lnSpc>
                  <a:spcPct val="100000"/>
                </a:lnSpc>
                <a:spcBef>
                  <a:spcPts val="0"/>
                </a:spcBef>
                <a:spcAft>
                  <a:spcPts val="0"/>
                </a:spcAft>
                <a:buClr>
                  <a:srgbClr val="FFFFFF"/>
                </a:buClr>
                <a:buSzPts val="1800"/>
                <a:buFont typeface="Trebuchet MS"/>
                <a:buNone/>
              </a:pPr>
              <a:endParaRPr sz="1800" b="0" i="0" u="none" strike="noStrike" cap="none">
                <a:solidFill>
                  <a:srgbClr val="5C6670"/>
                </a:solidFill>
                <a:latin typeface="Trebuchet MS"/>
                <a:ea typeface="Trebuchet MS"/>
                <a:cs typeface="Trebuchet MS"/>
                <a:sym typeface="Trebuchet MS"/>
              </a:endParaRPr>
            </a:p>
          </p:txBody>
        </p:sp>
        <p:sp>
          <p:nvSpPr>
            <p:cNvPr id="315" name="Google Shape;315;p49"/>
            <p:cNvSpPr txBox="1"/>
            <p:nvPr/>
          </p:nvSpPr>
          <p:spPr>
            <a:xfrm>
              <a:off x="238125" y="2383913"/>
              <a:ext cx="4267200" cy="21255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r>
                <a:rPr lang="en-US" sz="2400" b="1" u="sng">
                  <a:solidFill>
                    <a:srgbClr val="FFFFFF"/>
                  </a:solidFill>
                  <a:latin typeface="Trebuchet MS"/>
                  <a:ea typeface="Trebuchet MS"/>
                  <a:cs typeface="Trebuchet MS"/>
                  <a:sym typeface="Trebuchet MS"/>
                </a:rPr>
                <a:t>Direct</a:t>
              </a:r>
              <a:r>
                <a:rPr lang="en-US" sz="2400" b="1">
                  <a:solidFill>
                    <a:srgbClr val="FFFFFF"/>
                  </a:solidFill>
                  <a:latin typeface="Trebuchet MS"/>
                  <a:ea typeface="Trebuchet MS"/>
                  <a:cs typeface="Trebuchet MS"/>
                  <a:sym typeface="Trebuchet MS"/>
                </a:rPr>
                <a:t> </a:t>
              </a:r>
              <a:endParaRPr/>
            </a:p>
            <a:p>
              <a:pPr marL="282627" marR="0" lvl="1" indent="-282627" algn="l" rtl="0">
                <a:spcBef>
                  <a:spcPts val="2953"/>
                </a:spcBef>
                <a:spcAft>
                  <a:spcPts val="0"/>
                </a:spcAft>
                <a:buClr>
                  <a:srgbClr val="FFFFFF"/>
                </a:buClr>
                <a:buSzPts val="2000"/>
                <a:buFont typeface="Noto Sans Symbols"/>
                <a:buChar char="⮚"/>
              </a:pPr>
              <a:r>
                <a:rPr lang="en-US" sz="2000" b="1" i="0" u="none" strike="noStrike" cap="none">
                  <a:solidFill>
                    <a:srgbClr val="FFFFFF"/>
                  </a:solidFill>
                  <a:latin typeface="Trebuchet MS"/>
                  <a:ea typeface="Trebuchet MS"/>
                  <a:cs typeface="Trebuchet MS"/>
                  <a:sym typeface="Trebuchet MS"/>
                </a:rPr>
                <a:t>Specific target  </a:t>
              </a:r>
              <a:endParaRPr/>
            </a:p>
            <a:p>
              <a:pPr marL="282627" marR="0" lvl="1" indent="-282627" algn="l" rtl="0">
                <a:spcBef>
                  <a:spcPts val="2953"/>
                </a:spcBef>
                <a:spcAft>
                  <a:spcPts val="0"/>
                </a:spcAft>
                <a:buClr>
                  <a:srgbClr val="FFFFFF"/>
                </a:buClr>
                <a:buSzPts val="2000"/>
                <a:buFont typeface="Noto Sans Symbols"/>
                <a:buChar char="⮚"/>
              </a:pPr>
              <a:r>
                <a:rPr lang="en-US" sz="2000" b="1" i="0" u="none" strike="noStrike" cap="none">
                  <a:solidFill>
                    <a:srgbClr val="FFFFFF"/>
                  </a:solidFill>
                  <a:latin typeface="Trebuchet MS"/>
                  <a:ea typeface="Trebuchet MS"/>
                  <a:cs typeface="Trebuchet MS"/>
                  <a:sym typeface="Trebuchet MS"/>
                </a:rPr>
                <a:t>Clear and explicit</a:t>
              </a:r>
              <a:endParaRPr/>
            </a:p>
          </p:txBody>
        </p:sp>
        <p:sp>
          <p:nvSpPr>
            <p:cNvPr id="316" name="Google Shape;316;p49"/>
            <p:cNvSpPr txBox="1"/>
            <p:nvPr/>
          </p:nvSpPr>
          <p:spPr>
            <a:xfrm>
              <a:off x="4499344" y="2362201"/>
              <a:ext cx="4237800" cy="213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rgbClr val="FFFFFF"/>
                  </a:solidFill>
                  <a:latin typeface="Trebuchet MS"/>
                  <a:ea typeface="Trebuchet MS"/>
                  <a:cs typeface="Trebuchet MS"/>
                  <a:sym typeface="Trebuchet MS"/>
                </a:rPr>
                <a:t>Veiled</a:t>
              </a:r>
              <a:r>
                <a:rPr lang="en-US" sz="2400">
                  <a:solidFill>
                    <a:srgbClr val="FFFFFF"/>
                  </a:solidFill>
                  <a:latin typeface="Trebuchet MS"/>
                  <a:ea typeface="Trebuchet MS"/>
                  <a:cs typeface="Trebuchet MS"/>
                  <a:sym typeface="Trebuchet MS"/>
                </a:rPr>
                <a:t> </a:t>
              </a:r>
              <a:endParaRPr/>
            </a:p>
            <a:p>
              <a:pPr marL="342900" marR="0" lvl="0" indent="-342900" algn="l" rtl="0">
                <a:spcBef>
                  <a:spcPts val="2953"/>
                </a:spcBef>
                <a:spcAft>
                  <a:spcPts val="0"/>
                </a:spcAft>
                <a:buClr>
                  <a:srgbClr val="FFFFFF"/>
                </a:buClr>
                <a:buSzPts val="2000"/>
                <a:buFont typeface="Noto Sans Symbols"/>
                <a:buChar char="⮚"/>
              </a:pPr>
              <a:r>
                <a:rPr lang="en-US" sz="2000" b="1">
                  <a:solidFill>
                    <a:srgbClr val="FFFFFF"/>
                  </a:solidFill>
                  <a:latin typeface="Trebuchet MS"/>
                  <a:ea typeface="Trebuchet MS"/>
                  <a:cs typeface="Trebuchet MS"/>
                  <a:sym typeface="Trebuchet MS"/>
                </a:rPr>
                <a:t>Hints at an act</a:t>
              </a:r>
              <a:endParaRPr/>
            </a:p>
            <a:p>
              <a:pPr marL="342900" marR="0" lvl="0" indent="-342900" algn="l" rtl="0">
                <a:spcBef>
                  <a:spcPts val="2953"/>
                </a:spcBef>
                <a:spcAft>
                  <a:spcPts val="0"/>
                </a:spcAft>
                <a:buClr>
                  <a:srgbClr val="FFFFFF"/>
                </a:buClr>
                <a:buSzPts val="2000"/>
                <a:buFont typeface="Noto Sans Symbols"/>
                <a:buChar char="⮚"/>
              </a:pPr>
              <a:r>
                <a:rPr lang="en-US" sz="2000" b="1">
                  <a:solidFill>
                    <a:srgbClr val="FFFFFF"/>
                  </a:solidFill>
                  <a:latin typeface="Trebuchet MS"/>
                  <a:ea typeface="Trebuchet MS"/>
                  <a:cs typeface="Trebuchet MS"/>
                  <a:sym typeface="Trebuchet MS"/>
                </a:rPr>
                <a:t>Interpretation needed</a:t>
              </a:r>
              <a:endParaRPr/>
            </a:p>
            <a:p>
              <a:pPr marL="342900" marR="0" lvl="0" indent="-228600" algn="l" rtl="0">
                <a:spcBef>
                  <a:spcPts val="2953"/>
                </a:spcBef>
                <a:spcAft>
                  <a:spcPts val="0"/>
                </a:spcAft>
                <a:buClr>
                  <a:srgbClr val="5C6670"/>
                </a:buClr>
                <a:buSzPts val="1800"/>
                <a:buFont typeface="Arial"/>
                <a:buNone/>
              </a:pPr>
              <a:endParaRPr sz="1800">
                <a:solidFill>
                  <a:srgbClr val="5C6670"/>
                </a:solidFill>
                <a:latin typeface="Trebuchet MS"/>
                <a:ea typeface="Trebuchet MS"/>
                <a:cs typeface="Trebuchet MS"/>
                <a:sym typeface="Trebuchet MS"/>
              </a:endParaRPr>
            </a:p>
            <a:p>
              <a:pPr marL="342900" marR="0" lvl="0" indent="-228600" algn="l" rtl="0">
                <a:spcBef>
                  <a:spcPts val="2953"/>
                </a:spcBef>
                <a:spcAft>
                  <a:spcPts val="0"/>
                </a:spcAft>
                <a:buClr>
                  <a:srgbClr val="5C6670"/>
                </a:buClr>
                <a:buSzPts val="1800"/>
                <a:buFont typeface="Arial"/>
                <a:buNone/>
              </a:pPr>
              <a:endParaRPr sz="1800">
                <a:solidFill>
                  <a:srgbClr val="5C6670"/>
                </a:solidFill>
                <a:latin typeface="Trebuchet MS"/>
                <a:ea typeface="Trebuchet MS"/>
                <a:cs typeface="Trebuchet MS"/>
                <a:sym typeface="Trebuchet MS"/>
              </a:endParaRPr>
            </a:p>
            <a:p>
              <a:pPr marL="342900" marR="0" lvl="0" indent="-228600" algn="l" rtl="0">
                <a:spcBef>
                  <a:spcPts val="2953"/>
                </a:spcBef>
                <a:spcAft>
                  <a:spcPts val="0"/>
                </a:spcAft>
                <a:buClr>
                  <a:srgbClr val="5C6670"/>
                </a:buClr>
                <a:buSzPts val="1800"/>
                <a:buFont typeface="Arial"/>
                <a:buNone/>
              </a:pPr>
              <a:endParaRPr sz="1800">
                <a:solidFill>
                  <a:srgbClr val="5C6670"/>
                </a:solidFill>
                <a:latin typeface="Trebuchet MS"/>
                <a:ea typeface="Trebuchet MS"/>
                <a:cs typeface="Trebuchet MS"/>
                <a:sym typeface="Trebuchet MS"/>
              </a:endParaRPr>
            </a:p>
            <a:p>
              <a:pPr marL="342900" marR="0" lvl="0" indent="-228600" algn="l" rtl="0">
                <a:spcBef>
                  <a:spcPts val="2953"/>
                </a:spcBef>
                <a:spcAft>
                  <a:spcPts val="0"/>
                </a:spcAft>
                <a:buClr>
                  <a:srgbClr val="5C6670"/>
                </a:buClr>
                <a:buSzPts val="1800"/>
                <a:buFont typeface="Arial"/>
                <a:buNone/>
              </a:pPr>
              <a:endParaRPr sz="1800">
                <a:solidFill>
                  <a:srgbClr val="5C6670"/>
                </a:solidFill>
                <a:latin typeface="Trebuchet MS"/>
                <a:ea typeface="Trebuchet MS"/>
                <a:cs typeface="Trebuchet MS"/>
                <a:sym typeface="Trebuchet MS"/>
              </a:endParaRPr>
            </a:p>
          </p:txBody>
        </p:sp>
      </p:grpSp>
      <p:sp>
        <p:nvSpPr>
          <p:cNvPr id="317" name="Google Shape;317;p49"/>
          <p:cNvSpPr txBox="1"/>
          <p:nvPr/>
        </p:nvSpPr>
        <p:spPr>
          <a:xfrm>
            <a:off x="366912" y="3765894"/>
            <a:ext cx="4231800" cy="1693200"/>
          </a:xfrm>
          <a:prstGeom prst="rect">
            <a:avLst/>
          </a:prstGeom>
          <a:noFill/>
          <a:ln>
            <a:noFill/>
          </a:ln>
        </p:spPr>
        <p:txBody>
          <a:bodyPr spcFirstLastPara="1" wrap="square" lIns="91425" tIns="45700" rIns="91425" bIns="45700" anchor="t" anchorCtr="0">
            <a:spAutoFit/>
          </a:bodyPr>
          <a:lstStyle/>
          <a:p>
            <a:pPr marL="0" marR="0" lvl="1" indent="0" algn="ctr" rtl="0">
              <a:spcBef>
                <a:spcPts val="0"/>
              </a:spcBef>
              <a:spcAft>
                <a:spcPts val="0"/>
              </a:spcAft>
              <a:buNone/>
            </a:pPr>
            <a:r>
              <a:rPr lang="en-US" sz="2400" b="1" i="0" u="sng" strike="noStrike" cap="none">
                <a:solidFill>
                  <a:srgbClr val="FFFFFF"/>
                </a:solidFill>
                <a:latin typeface="Trebuchet MS"/>
                <a:ea typeface="Trebuchet MS"/>
                <a:cs typeface="Trebuchet MS"/>
                <a:sym typeface="Trebuchet MS"/>
              </a:rPr>
              <a:t>Indirect</a:t>
            </a:r>
            <a:r>
              <a:rPr lang="en-US" sz="2400" b="0" i="0" u="none" strike="noStrike" cap="none">
                <a:solidFill>
                  <a:srgbClr val="FFFFFF"/>
                </a:solidFill>
                <a:latin typeface="Trebuchet MS"/>
                <a:ea typeface="Trebuchet MS"/>
                <a:cs typeface="Trebuchet MS"/>
                <a:sym typeface="Trebuchet MS"/>
              </a:rPr>
              <a:t> </a:t>
            </a:r>
            <a:endParaRPr/>
          </a:p>
          <a:p>
            <a:pPr marL="0" marR="0" lvl="1" indent="0" algn="l" rtl="0">
              <a:spcBef>
                <a:spcPts val="0"/>
              </a:spcBef>
              <a:spcAft>
                <a:spcPts val="0"/>
              </a:spcAft>
              <a:buNone/>
            </a:pPr>
            <a:endParaRPr sz="2000" b="0" i="0" u="none" strike="noStrike" cap="none">
              <a:solidFill>
                <a:srgbClr val="FFFFFF"/>
              </a:solidFill>
              <a:latin typeface="Trebuchet MS"/>
              <a:ea typeface="Trebuchet MS"/>
              <a:cs typeface="Trebuchet MS"/>
              <a:sym typeface="Trebuchet MS"/>
            </a:endParaRPr>
          </a:p>
          <a:p>
            <a:pPr marL="282627" marR="0" lvl="1" indent="-282627" algn="l" rtl="0">
              <a:spcBef>
                <a:spcPts val="0"/>
              </a:spcBef>
              <a:spcAft>
                <a:spcPts val="0"/>
              </a:spcAft>
              <a:buClr>
                <a:srgbClr val="FFFFFF"/>
              </a:buClr>
              <a:buSzPts val="2000"/>
              <a:buFont typeface="Noto Sans Symbols"/>
              <a:buChar char="⮚"/>
            </a:pPr>
            <a:r>
              <a:rPr lang="en-US" sz="2000" b="1" i="0" u="none" strike="noStrike" cap="none">
                <a:solidFill>
                  <a:srgbClr val="FFFFFF"/>
                </a:solidFill>
                <a:latin typeface="Trebuchet MS"/>
                <a:ea typeface="Trebuchet MS"/>
                <a:cs typeface="Trebuchet MS"/>
                <a:sym typeface="Trebuchet MS"/>
              </a:rPr>
              <a:t>Vague and unclear </a:t>
            </a:r>
            <a:endParaRPr/>
          </a:p>
          <a:p>
            <a:pPr marL="0" marR="0" lvl="1" indent="0" algn="l" rtl="0">
              <a:spcBef>
                <a:spcPts val="0"/>
              </a:spcBef>
              <a:spcAft>
                <a:spcPts val="0"/>
              </a:spcAft>
              <a:buNone/>
            </a:pPr>
            <a:endParaRPr sz="2000" b="1" i="0" u="none" strike="noStrike" cap="none">
              <a:solidFill>
                <a:srgbClr val="FFFFFF"/>
              </a:solidFill>
              <a:latin typeface="Trebuchet MS"/>
              <a:ea typeface="Trebuchet MS"/>
              <a:cs typeface="Trebuchet MS"/>
              <a:sym typeface="Trebuchet MS"/>
            </a:endParaRPr>
          </a:p>
          <a:p>
            <a:pPr marL="282627" marR="0" lvl="1" indent="-282627" algn="l" rtl="0">
              <a:spcBef>
                <a:spcPts val="0"/>
              </a:spcBef>
              <a:spcAft>
                <a:spcPts val="0"/>
              </a:spcAft>
              <a:buClr>
                <a:srgbClr val="FFFFFF"/>
              </a:buClr>
              <a:buSzPts val="2000"/>
              <a:buFont typeface="Noto Sans Symbols"/>
              <a:buChar char="⮚"/>
            </a:pPr>
            <a:r>
              <a:rPr lang="en-US" sz="2000" b="1" i="0" u="none" strike="noStrike" cap="none">
                <a:solidFill>
                  <a:srgbClr val="FFFFFF"/>
                </a:solidFill>
                <a:latin typeface="Trebuchet MS"/>
                <a:ea typeface="Trebuchet MS"/>
                <a:cs typeface="Trebuchet MS"/>
                <a:sym typeface="Trebuchet MS"/>
              </a:rPr>
              <a:t>Act could occur</a:t>
            </a:r>
            <a:endParaRPr/>
          </a:p>
        </p:txBody>
      </p:sp>
      <p:sp>
        <p:nvSpPr>
          <p:cNvPr id="318" name="Google Shape;318;p49"/>
          <p:cNvSpPr txBox="1"/>
          <p:nvPr/>
        </p:nvSpPr>
        <p:spPr>
          <a:xfrm>
            <a:off x="4514075" y="3810000"/>
            <a:ext cx="4312200" cy="169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rgbClr val="FFFFFF"/>
                </a:solidFill>
                <a:latin typeface="Trebuchet MS"/>
                <a:ea typeface="Trebuchet MS"/>
                <a:cs typeface="Trebuchet MS"/>
                <a:sym typeface="Trebuchet MS"/>
              </a:rPr>
              <a:t>Conditional </a:t>
            </a:r>
            <a:endParaRPr/>
          </a:p>
          <a:p>
            <a:pPr marL="0" marR="0" lvl="0" indent="0" algn="l" rtl="0">
              <a:spcBef>
                <a:spcPts val="0"/>
              </a:spcBef>
              <a:spcAft>
                <a:spcPts val="0"/>
              </a:spcAft>
              <a:buNone/>
            </a:pPr>
            <a:endParaRPr sz="2000" b="1" u="sng">
              <a:solidFill>
                <a:srgbClr val="FFFFFF"/>
              </a:solidFill>
              <a:latin typeface="Trebuchet MS"/>
              <a:ea typeface="Trebuchet MS"/>
              <a:cs typeface="Trebuchet MS"/>
              <a:sym typeface="Trebuchet MS"/>
            </a:endParaRPr>
          </a:p>
          <a:p>
            <a:pPr marL="342900" marR="0" lvl="0" indent="-342900" algn="l" rtl="0">
              <a:spcBef>
                <a:spcPts val="0"/>
              </a:spcBef>
              <a:spcAft>
                <a:spcPts val="0"/>
              </a:spcAft>
              <a:buClr>
                <a:srgbClr val="FFFFFF"/>
              </a:buClr>
              <a:buSzPts val="2000"/>
              <a:buFont typeface="Noto Sans Symbols"/>
              <a:buChar char="⮚"/>
            </a:pPr>
            <a:r>
              <a:rPr lang="en-US" sz="2000" b="1">
                <a:solidFill>
                  <a:srgbClr val="FFFFFF"/>
                </a:solidFill>
                <a:latin typeface="Trebuchet MS"/>
                <a:ea typeface="Trebuchet MS"/>
                <a:cs typeface="Trebuchet MS"/>
                <a:sym typeface="Trebuchet MS"/>
              </a:rPr>
              <a:t>Certain conditions must be met</a:t>
            </a:r>
            <a:endParaRPr/>
          </a:p>
          <a:p>
            <a:pPr marL="0" marR="0" lvl="0" indent="0" algn="l" rtl="0">
              <a:spcBef>
                <a:spcPts val="0"/>
              </a:spcBef>
              <a:spcAft>
                <a:spcPts val="0"/>
              </a:spcAft>
              <a:buNone/>
            </a:pPr>
            <a:endParaRPr sz="2000" b="1">
              <a:solidFill>
                <a:srgbClr val="FFFFFF"/>
              </a:solidFill>
              <a:latin typeface="Trebuchet MS"/>
              <a:ea typeface="Trebuchet MS"/>
              <a:cs typeface="Trebuchet MS"/>
              <a:sym typeface="Trebuchet MS"/>
            </a:endParaRPr>
          </a:p>
          <a:p>
            <a:pPr marL="342900" marR="0" lvl="0" indent="-342900" algn="l" rtl="0">
              <a:spcBef>
                <a:spcPts val="0"/>
              </a:spcBef>
              <a:spcAft>
                <a:spcPts val="0"/>
              </a:spcAft>
              <a:buClr>
                <a:srgbClr val="FFFFFF"/>
              </a:buClr>
              <a:buSzPts val="2000"/>
              <a:buFont typeface="Noto Sans Symbols"/>
              <a:buChar char="⮚"/>
            </a:pPr>
            <a:r>
              <a:rPr lang="en-US" sz="2000" b="1">
                <a:solidFill>
                  <a:srgbClr val="FFFFFF"/>
                </a:solidFill>
                <a:latin typeface="Trebuchet MS"/>
                <a:ea typeface="Trebuchet MS"/>
                <a:cs typeface="Trebuchet MS"/>
                <a:sym typeface="Trebuchet MS"/>
              </a:rPr>
              <a:t>Designed to gain compliance </a:t>
            </a:r>
            <a:endParaRPr/>
          </a:p>
        </p:txBody>
      </p:sp>
      <p:sp>
        <p:nvSpPr>
          <p:cNvPr id="319" name="Google Shape;319;p49"/>
          <p:cNvSpPr txBox="1"/>
          <p:nvPr/>
        </p:nvSpPr>
        <p:spPr>
          <a:xfrm>
            <a:off x="8763000" y="60960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9</a:t>
            </a:r>
            <a:endParaRPr/>
          </a:p>
        </p:txBody>
      </p:sp>
      <p:sp>
        <p:nvSpPr>
          <p:cNvPr id="320" name="Google Shape;320;p49"/>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 H A T    I S    A    T H R E A T ?</a:t>
            </a:r>
            <a:endParaRPr sz="3100">
              <a:solidFill>
                <a:srgbClr val="EFEFE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p:nvPr/>
        </p:nvSpPr>
        <p:spPr>
          <a:xfrm>
            <a:off x="139500" y="662925"/>
            <a:ext cx="88518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3600" b="1">
                <a:solidFill>
                  <a:srgbClr val="1D1160"/>
                </a:solidFill>
                <a:latin typeface="Open Sans"/>
                <a:ea typeface="Open Sans"/>
                <a:cs typeface="Open Sans"/>
                <a:sym typeface="Open Sans"/>
              </a:rPr>
              <a:t>Assessing Written or Artistic Material</a:t>
            </a:r>
            <a:endParaRPr sz="3600" b="1">
              <a:solidFill>
                <a:srgbClr val="1D1160"/>
              </a:solidFill>
              <a:latin typeface="Open Sans"/>
              <a:ea typeface="Open Sans"/>
              <a:cs typeface="Open Sans"/>
              <a:sym typeface="Open Sans"/>
            </a:endParaRPr>
          </a:p>
        </p:txBody>
      </p:sp>
      <p:sp>
        <p:nvSpPr>
          <p:cNvPr id="326" name="Google Shape;326;p50"/>
          <p:cNvSpPr txBox="1"/>
          <p:nvPr/>
        </p:nvSpPr>
        <p:spPr>
          <a:xfrm>
            <a:off x="304800" y="1416210"/>
            <a:ext cx="8686500" cy="4984500"/>
          </a:xfrm>
          <a:prstGeom prst="rect">
            <a:avLst/>
          </a:prstGeom>
          <a:noFill/>
          <a:ln>
            <a:noFill/>
          </a:ln>
        </p:spPr>
        <p:txBody>
          <a:bodyPr spcFirstLastPara="1" wrap="square" lIns="64275" tIns="32125" rIns="64275" bIns="32125" anchor="t" anchorCtr="0">
            <a:normAutofit/>
          </a:bodyPr>
          <a:lstStyle/>
          <a:p>
            <a:pPr marL="342900" lvl="0" indent="-342900" algn="l" rtl="0">
              <a:lnSpc>
                <a:spcPct val="90000"/>
              </a:lnSpc>
              <a:spcBef>
                <a:spcPts val="0"/>
              </a:spcBef>
              <a:spcAft>
                <a:spcPts val="0"/>
              </a:spcAft>
              <a:buClr>
                <a:srgbClr val="FF0000"/>
              </a:buClr>
              <a:buSzPts val="2400"/>
              <a:buChar char="•"/>
            </a:pPr>
            <a:r>
              <a:rPr lang="en-US" sz="2400">
                <a:solidFill>
                  <a:srgbClr val="141617"/>
                </a:solidFill>
                <a:latin typeface="Trebuchet MS"/>
                <a:ea typeface="Trebuchet MS"/>
                <a:cs typeface="Trebuchet MS"/>
                <a:sym typeface="Trebuchet MS"/>
              </a:rPr>
              <a:t>Understand the </a:t>
            </a:r>
            <a:r>
              <a:rPr lang="en-US" sz="2400" u="sng">
                <a:solidFill>
                  <a:srgbClr val="141617"/>
                </a:solidFill>
                <a:latin typeface="Trebuchet MS"/>
                <a:ea typeface="Trebuchet MS"/>
                <a:cs typeface="Trebuchet MS"/>
                <a:sym typeface="Trebuchet MS"/>
              </a:rPr>
              <a:t>context</a:t>
            </a:r>
            <a:r>
              <a:rPr lang="en-US" sz="2400">
                <a:solidFill>
                  <a:srgbClr val="141617"/>
                </a:solidFill>
                <a:latin typeface="Trebuchet MS"/>
                <a:ea typeface="Trebuchet MS"/>
                <a:cs typeface="Trebuchet MS"/>
                <a:sym typeface="Trebuchet MS"/>
              </a:rPr>
              <a:t> of the writing or drawing</a:t>
            </a:r>
            <a:endParaRPr sz="2100">
              <a:solidFill>
                <a:srgbClr val="53585F"/>
              </a:solidFill>
              <a:latin typeface="Trebuchet MS"/>
              <a:ea typeface="Trebuchet MS"/>
              <a:cs typeface="Trebuchet MS"/>
              <a:sym typeface="Trebuchet MS"/>
            </a:endParaRPr>
          </a:p>
          <a:p>
            <a:pPr marL="744721" lvl="4" indent="-342900" algn="l" rtl="0">
              <a:lnSpc>
                <a:spcPct val="90000"/>
              </a:lnSpc>
              <a:spcBef>
                <a:spcPts val="1200"/>
              </a:spcBef>
              <a:spcAft>
                <a:spcPts val="0"/>
              </a:spcAft>
              <a:buClr>
                <a:srgbClr val="FF0000"/>
              </a:buClr>
              <a:buSzPts val="2000"/>
              <a:buChar char="•"/>
            </a:pPr>
            <a:r>
              <a:rPr lang="en-US" sz="2000">
                <a:solidFill>
                  <a:srgbClr val="141617"/>
                </a:solidFill>
                <a:latin typeface="Trebuchet MS"/>
                <a:ea typeface="Trebuchet MS"/>
                <a:cs typeface="Trebuchet MS"/>
                <a:sym typeface="Trebuchet MS"/>
              </a:rPr>
              <a:t>Assignment </a:t>
            </a:r>
            <a:endParaRPr sz="2100">
              <a:solidFill>
                <a:srgbClr val="53585F"/>
              </a:solidFill>
              <a:latin typeface="Trebuchet MS"/>
              <a:ea typeface="Trebuchet MS"/>
              <a:cs typeface="Trebuchet MS"/>
              <a:sym typeface="Trebuchet MS"/>
            </a:endParaRPr>
          </a:p>
          <a:p>
            <a:pPr marL="744721" lvl="4" indent="-342900" algn="l" rtl="0">
              <a:lnSpc>
                <a:spcPct val="90000"/>
              </a:lnSpc>
              <a:spcBef>
                <a:spcPts val="1200"/>
              </a:spcBef>
              <a:spcAft>
                <a:spcPts val="0"/>
              </a:spcAft>
              <a:buClr>
                <a:srgbClr val="FF0000"/>
              </a:buClr>
              <a:buSzPts val="2000"/>
              <a:buChar char="•"/>
            </a:pPr>
            <a:r>
              <a:rPr lang="en-US" sz="2000">
                <a:solidFill>
                  <a:srgbClr val="141617"/>
                </a:solidFill>
                <a:latin typeface="Trebuchet MS"/>
                <a:ea typeface="Trebuchet MS"/>
                <a:cs typeface="Trebuchet MS"/>
                <a:sym typeface="Trebuchet MS"/>
              </a:rPr>
              <a:t>Peers </a:t>
            </a:r>
            <a:endParaRPr sz="2100">
              <a:solidFill>
                <a:srgbClr val="53585F"/>
              </a:solidFill>
              <a:latin typeface="Trebuchet MS"/>
              <a:ea typeface="Trebuchet MS"/>
              <a:cs typeface="Trebuchet MS"/>
              <a:sym typeface="Trebuchet MS"/>
            </a:endParaRPr>
          </a:p>
          <a:p>
            <a:pPr marL="744721" lvl="4" indent="-342900" algn="l" rtl="0">
              <a:lnSpc>
                <a:spcPct val="90000"/>
              </a:lnSpc>
              <a:spcBef>
                <a:spcPts val="1200"/>
              </a:spcBef>
              <a:spcAft>
                <a:spcPts val="0"/>
              </a:spcAft>
              <a:buClr>
                <a:srgbClr val="FF0000"/>
              </a:buClr>
              <a:buSzPts val="2000"/>
              <a:buChar char="•"/>
            </a:pPr>
            <a:r>
              <a:rPr lang="en-US" sz="2000">
                <a:solidFill>
                  <a:srgbClr val="141617"/>
                </a:solidFill>
                <a:latin typeface="Trebuchet MS"/>
                <a:ea typeface="Trebuchet MS"/>
                <a:cs typeface="Trebuchet MS"/>
                <a:sym typeface="Trebuchet MS"/>
              </a:rPr>
              <a:t>Age group</a:t>
            </a:r>
            <a:endParaRPr sz="2100">
              <a:solidFill>
                <a:srgbClr val="53585F"/>
              </a:solidFill>
              <a:latin typeface="Trebuchet MS"/>
              <a:ea typeface="Trebuchet MS"/>
              <a:cs typeface="Trebuchet MS"/>
              <a:sym typeface="Trebuchet MS"/>
            </a:endParaRPr>
          </a:p>
          <a:p>
            <a:pPr marL="342900" lvl="0" indent="-342900" algn="l" rtl="0">
              <a:lnSpc>
                <a:spcPct val="90000"/>
              </a:lnSpc>
              <a:spcBef>
                <a:spcPts val="1200"/>
              </a:spcBef>
              <a:spcAft>
                <a:spcPts val="0"/>
              </a:spcAft>
              <a:buClr>
                <a:srgbClr val="FF0000"/>
              </a:buClr>
              <a:buSzPts val="2400"/>
              <a:buChar char="•"/>
            </a:pPr>
            <a:r>
              <a:rPr lang="en-US" sz="2400">
                <a:solidFill>
                  <a:srgbClr val="141617"/>
                </a:solidFill>
                <a:latin typeface="Trebuchet MS"/>
                <a:ea typeface="Trebuchet MS"/>
                <a:cs typeface="Trebuchet MS"/>
                <a:sym typeface="Trebuchet MS"/>
              </a:rPr>
              <a:t>Look for themes</a:t>
            </a:r>
            <a:endParaRPr sz="2100">
              <a:solidFill>
                <a:srgbClr val="53585F"/>
              </a:solidFill>
              <a:latin typeface="Trebuchet MS"/>
              <a:ea typeface="Trebuchet MS"/>
              <a:cs typeface="Trebuchet MS"/>
              <a:sym typeface="Trebuchet MS"/>
            </a:endParaRPr>
          </a:p>
          <a:p>
            <a:pPr marL="342900" lvl="0" indent="-342900" algn="l" rtl="0">
              <a:lnSpc>
                <a:spcPct val="90000"/>
              </a:lnSpc>
              <a:spcBef>
                <a:spcPts val="1200"/>
              </a:spcBef>
              <a:spcAft>
                <a:spcPts val="0"/>
              </a:spcAft>
              <a:buClr>
                <a:srgbClr val="FF0000"/>
              </a:buClr>
              <a:buSzPts val="2400"/>
              <a:buChar char="•"/>
            </a:pPr>
            <a:r>
              <a:rPr lang="en-US" sz="2400">
                <a:solidFill>
                  <a:srgbClr val="141617"/>
                </a:solidFill>
                <a:latin typeface="Trebuchet MS"/>
                <a:ea typeface="Trebuchet MS"/>
                <a:cs typeface="Trebuchet MS"/>
                <a:sym typeface="Trebuchet MS"/>
              </a:rPr>
              <a:t>Monitor past and future materials</a:t>
            </a:r>
            <a:endParaRPr sz="2100">
              <a:solidFill>
                <a:srgbClr val="53585F"/>
              </a:solidFill>
              <a:latin typeface="Trebuchet MS"/>
              <a:ea typeface="Trebuchet MS"/>
              <a:cs typeface="Trebuchet MS"/>
              <a:sym typeface="Trebuchet MS"/>
            </a:endParaRPr>
          </a:p>
          <a:p>
            <a:pPr marL="342900" lvl="0" indent="-190500" algn="l" rtl="0">
              <a:lnSpc>
                <a:spcPct val="90000"/>
              </a:lnSpc>
              <a:spcBef>
                <a:spcPts val="1200"/>
              </a:spcBef>
              <a:spcAft>
                <a:spcPts val="0"/>
              </a:spcAft>
              <a:buNone/>
            </a:pPr>
            <a:endParaRPr sz="2400" b="1">
              <a:solidFill>
                <a:srgbClr val="141617"/>
              </a:solidFill>
              <a:latin typeface="Trebuchet MS"/>
              <a:ea typeface="Trebuchet MS"/>
              <a:cs typeface="Trebuchet MS"/>
              <a:sym typeface="Trebuchet MS"/>
            </a:endParaRPr>
          </a:p>
          <a:p>
            <a:pPr marL="342900" lvl="0" indent="-190500" algn="l" rtl="0">
              <a:lnSpc>
                <a:spcPct val="90000"/>
              </a:lnSpc>
              <a:spcBef>
                <a:spcPts val="1200"/>
              </a:spcBef>
              <a:spcAft>
                <a:spcPts val="0"/>
              </a:spcAft>
              <a:buNone/>
            </a:pPr>
            <a:endParaRPr sz="2400" b="1">
              <a:solidFill>
                <a:srgbClr val="141617"/>
              </a:solidFill>
              <a:latin typeface="Trebuchet MS"/>
              <a:ea typeface="Trebuchet MS"/>
              <a:cs typeface="Trebuchet MS"/>
              <a:sym typeface="Trebuchet MS"/>
            </a:endParaRPr>
          </a:p>
          <a:p>
            <a:pPr marL="0" lvl="0" indent="0" algn="ctr" rtl="0">
              <a:lnSpc>
                <a:spcPct val="90000"/>
              </a:lnSpc>
              <a:spcBef>
                <a:spcPts val="1200"/>
              </a:spcBef>
              <a:spcAft>
                <a:spcPts val="0"/>
              </a:spcAft>
              <a:buNone/>
            </a:pPr>
            <a:r>
              <a:rPr lang="en-US" sz="2400" b="1">
                <a:solidFill>
                  <a:srgbClr val="141617"/>
                </a:solidFill>
                <a:latin typeface="Trebuchet MS"/>
                <a:ea typeface="Trebuchet MS"/>
                <a:cs typeface="Trebuchet MS"/>
                <a:sym typeface="Trebuchet MS"/>
              </a:rPr>
              <a:t>Think of written and artistic material as attempts to practice violence.</a:t>
            </a:r>
            <a:endParaRPr sz="2100">
              <a:solidFill>
                <a:srgbClr val="53585F"/>
              </a:solidFill>
              <a:latin typeface="Trebuchet MS"/>
              <a:ea typeface="Trebuchet MS"/>
              <a:cs typeface="Trebuchet MS"/>
              <a:sym typeface="Trebuchet MS"/>
            </a:endParaRPr>
          </a:p>
          <a:p>
            <a:pPr marL="342900" lvl="0" indent="-209550" algn="l" rtl="0">
              <a:spcBef>
                <a:spcPts val="1200"/>
              </a:spcBef>
              <a:spcAft>
                <a:spcPts val="0"/>
              </a:spcAft>
              <a:buNone/>
            </a:pPr>
            <a:endParaRPr sz="2100">
              <a:solidFill>
                <a:srgbClr val="53585F"/>
              </a:solidFill>
              <a:latin typeface="Trebuchet MS"/>
              <a:ea typeface="Trebuchet MS"/>
              <a:cs typeface="Trebuchet MS"/>
              <a:sym typeface="Trebuchet MS"/>
            </a:endParaRPr>
          </a:p>
        </p:txBody>
      </p:sp>
      <p:pic>
        <p:nvPicPr>
          <p:cNvPr id="327" name="Google Shape;327;p50"/>
          <p:cNvPicPr preferRelativeResize="0"/>
          <p:nvPr/>
        </p:nvPicPr>
        <p:blipFill rotWithShape="1">
          <a:blip r:embed="rId3">
            <a:alphaModFix/>
          </a:blip>
          <a:srcRect/>
          <a:stretch/>
        </p:blipFill>
        <p:spPr>
          <a:xfrm>
            <a:off x="5500411" y="1981200"/>
            <a:ext cx="3456899" cy="2302349"/>
          </a:xfrm>
          <a:prstGeom prst="rect">
            <a:avLst/>
          </a:prstGeom>
          <a:noFill/>
          <a:ln>
            <a:noFill/>
          </a:ln>
        </p:spPr>
      </p:pic>
      <p:sp>
        <p:nvSpPr>
          <p:cNvPr id="328" name="Google Shape;328;p50"/>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5</a:t>
            </a:r>
            <a:endParaRPr/>
          </a:p>
        </p:txBody>
      </p:sp>
      <p:sp>
        <p:nvSpPr>
          <p:cNvPr id="329" name="Google Shape;329;p50"/>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 H A T    I S    A    T H R E A T ?</a:t>
            </a:r>
            <a:endParaRPr sz="3100">
              <a:solidFill>
                <a:srgbClr val="EFEFE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457200" y="-370725"/>
            <a:ext cx="8229600" cy="3540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500" b="1">
                <a:solidFill>
                  <a:srgbClr val="002060"/>
                </a:solidFill>
                <a:latin typeface="Open Sans"/>
                <a:ea typeface="Open Sans"/>
                <a:cs typeface="Open Sans"/>
                <a:sym typeface="Open Sans"/>
              </a:rPr>
              <a:t>The foundation of this presentation and the associated forms were developed by the Colorado School Safety Resource Center.</a:t>
            </a:r>
            <a:endParaRPr sz="3500" b="1">
              <a:solidFill>
                <a:srgbClr val="002060"/>
              </a:solidFill>
              <a:latin typeface="Open Sans"/>
              <a:ea typeface="Open Sans"/>
              <a:cs typeface="Open Sans"/>
              <a:sym typeface="Open Sans"/>
            </a:endParaRPr>
          </a:p>
        </p:txBody>
      </p:sp>
      <p:sp>
        <p:nvSpPr>
          <p:cNvPr id="116" name="Google Shape;116;p26"/>
          <p:cNvSpPr txBox="1"/>
          <p:nvPr/>
        </p:nvSpPr>
        <p:spPr>
          <a:xfrm>
            <a:off x="490848" y="4007358"/>
            <a:ext cx="7086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rgbClr val="141617"/>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www.Colorado.gov/CSSRC</a:t>
            </a:r>
            <a:endParaRPr sz="1800">
              <a:solidFill>
                <a:srgbClr val="141617"/>
              </a:solidFill>
              <a:latin typeface="Trebuchet MS"/>
              <a:ea typeface="Trebuchet MS"/>
              <a:cs typeface="Trebuchet MS"/>
              <a:sym typeface="Trebuchet MS"/>
            </a:endParaRPr>
          </a:p>
          <a:p>
            <a:pPr marL="0" marR="0" lvl="0" indent="0" algn="l" rtl="0">
              <a:spcBef>
                <a:spcPts val="0"/>
              </a:spcBef>
              <a:spcAft>
                <a:spcPts val="0"/>
              </a:spcAft>
              <a:buNone/>
            </a:pPr>
            <a:r>
              <a:rPr lang="en-US" sz="1800">
                <a:solidFill>
                  <a:srgbClr val="141617"/>
                </a:solidFill>
                <a:latin typeface="Trebuchet MS"/>
                <a:ea typeface="Trebuchet MS"/>
                <a:cs typeface="Trebuchet MS"/>
                <a:sym typeface="Trebuchet MS"/>
              </a:rPr>
              <a:t>(303) 239-4435</a:t>
            </a:r>
            <a:endParaRPr/>
          </a:p>
        </p:txBody>
      </p:sp>
      <p:pic>
        <p:nvPicPr>
          <p:cNvPr id="117" name="Google Shape;117;p26"/>
          <p:cNvPicPr preferRelativeResize="0"/>
          <p:nvPr/>
        </p:nvPicPr>
        <p:blipFill rotWithShape="1">
          <a:blip r:embed="rId4">
            <a:alphaModFix/>
          </a:blip>
          <a:srcRect/>
          <a:stretch/>
        </p:blipFill>
        <p:spPr>
          <a:xfrm>
            <a:off x="567050" y="3312100"/>
            <a:ext cx="3742857" cy="6952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p:nvPr/>
        </p:nvSpPr>
        <p:spPr>
          <a:xfrm>
            <a:off x="3489325" y="725488"/>
            <a:ext cx="184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35" name="Google Shape;335;p51"/>
          <p:cNvSpPr txBox="1"/>
          <p:nvPr/>
        </p:nvSpPr>
        <p:spPr>
          <a:xfrm>
            <a:off x="2579200" y="527450"/>
            <a:ext cx="38913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Drawings </a:t>
            </a:r>
            <a:endParaRPr sz="4500" b="1">
              <a:solidFill>
                <a:srgbClr val="1D1160"/>
              </a:solidFill>
              <a:latin typeface="Open Sans"/>
              <a:ea typeface="Open Sans"/>
              <a:cs typeface="Open Sans"/>
              <a:sym typeface="Open Sans"/>
            </a:endParaRPr>
          </a:p>
        </p:txBody>
      </p:sp>
      <p:pic>
        <p:nvPicPr>
          <p:cNvPr id="336" name="Google Shape;336;p51" descr="C:\Documents and Settings\aschomaker\Local Settings\Temporary Internet Files\Content.Word\Picture 005.jpg"/>
          <p:cNvPicPr preferRelativeResize="0"/>
          <p:nvPr/>
        </p:nvPicPr>
        <p:blipFill rotWithShape="1">
          <a:blip r:embed="rId3">
            <a:alphaModFix/>
          </a:blip>
          <a:srcRect/>
          <a:stretch/>
        </p:blipFill>
        <p:spPr>
          <a:xfrm>
            <a:off x="1295400" y="1371600"/>
            <a:ext cx="6553201" cy="4267201"/>
          </a:xfrm>
          <a:prstGeom prst="rect">
            <a:avLst/>
          </a:prstGeom>
          <a:noFill/>
          <a:ln w="76200" cap="flat" cmpd="sng">
            <a:solidFill>
              <a:srgbClr val="0365C0"/>
            </a:solidFill>
            <a:prstDash val="solid"/>
            <a:miter lim="800000"/>
            <a:headEnd type="none" w="sm" len="sm"/>
            <a:tailEnd type="none" w="sm" len="sm"/>
          </a:ln>
        </p:spPr>
      </p:pic>
      <p:sp>
        <p:nvSpPr>
          <p:cNvPr id="337" name="Google Shape;337;p51"/>
          <p:cNvSpPr txBox="1"/>
          <p:nvPr/>
        </p:nvSpPr>
        <p:spPr>
          <a:xfrm>
            <a:off x="4343400" y="5776912"/>
            <a:ext cx="35910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000000"/>
                </a:solidFill>
                <a:latin typeface="Arimo"/>
                <a:ea typeface="Arimo"/>
                <a:cs typeface="Arimo"/>
                <a:sym typeface="Arimo"/>
              </a:rPr>
              <a:t>-drawing by a 10th grader</a:t>
            </a:r>
            <a:endParaRPr sz="1800">
              <a:solidFill>
                <a:srgbClr val="000000"/>
              </a:solidFill>
              <a:latin typeface="Arimo"/>
              <a:ea typeface="Arimo"/>
              <a:cs typeface="Arimo"/>
              <a:sym typeface="Arimo"/>
            </a:endParaRPr>
          </a:p>
        </p:txBody>
      </p:sp>
      <p:sp>
        <p:nvSpPr>
          <p:cNvPr id="338" name="Google Shape;338;p51"/>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 H A T    I S    A    T H R E A T ?</a:t>
            </a:r>
            <a:endParaRPr sz="3100">
              <a:solidFill>
                <a:srgbClr val="EFEFE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52" descr="http://www.cybercrimesunit.com/wp-content/plugins/rss-poster/cache/fcff7_facebook-troll.jpg"/>
          <p:cNvPicPr preferRelativeResize="0"/>
          <p:nvPr/>
        </p:nvPicPr>
        <p:blipFill rotWithShape="1">
          <a:blip r:embed="rId3">
            <a:alphaModFix/>
          </a:blip>
          <a:srcRect b="2666"/>
          <a:stretch/>
        </p:blipFill>
        <p:spPr>
          <a:xfrm>
            <a:off x="757025" y="1095600"/>
            <a:ext cx="7583575" cy="5132925"/>
          </a:xfrm>
          <a:prstGeom prst="rect">
            <a:avLst/>
          </a:prstGeom>
          <a:noFill/>
          <a:ln>
            <a:noFill/>
          </a:ln>
        </p:spPr>
      </p:pic>
      <p:sp>
        <p:nvSpPr>
          <p:cNvPr id="344" name="Google Shape;344;p52"/>
          <p:cNvSpPr txBox="1"/>
          <p:nvPr/>
        </p:nvSpPr>
        <p:spPr>
          <a:xfrm>
            <a:off x="104350" y="603650"/>
            <a:ext cx="8900400" cy="8049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002060"/>
                </a:solidFill>
                <a:latin typeface="Open Sans"/>
                <a:ea typeface="Open Sans"/>
                <a:cs typeface="Open Sans"/>
                <a:sym typeface="Open Sans"/>
              </a:rPr>
              <a:t>Writings &amp; Social Media Posts</a:t>
            </a:r>
            <a:endParaRPr sz="4500" b="1">
              <a:solidFill>
                <a:srgbClr val="53585F"/>
              </a:solidFill>
              <a:latin typeface="Open Sans"/>
              <a:ea typeface="Open Sans"/>
              <a:cs typeface="Open Sans"/>
              <a:sym typeface="Open Sans"/>
            </a:endParaRPr>
          </a:p>
        </p:txBody>
      </p:sp>
      <p:sp>
        <p:nvSpPr>
          <p:cNvPr id="345" name="Google Shape;345;p52"/>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 H A T    I S    A    T H R E A T ?</a:t>
            </a:r>
            <a:endParaRPr sz="3100">
              <a:solidFill>
                <a:srgbClr val="EFEFE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p:nvPr/>
        </p:nvSpPr>
        <p:spPr>
          <a:xfrm>
            <a:off x="-152400" y="533400"/>
            <a:ext cx="8441700" cy="11922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Making vs. Posing a Threat</a:t>
            </a:r>
            <a:endParaRPr sz="4500" b="1">
              <a:solidFill>
                <a:srgbClr val="1D1160"/>
              </a:solidFill>
              <a:latin typeface="Open Sans"/>
              <a:ea typeface="Open Sans"/>
              <a:cs typeface="Open Sans"/>
              <a:sym typeface="Open Sans"/>
            </a:endParaRPr>
          </a:p>
        </p:txBody>
      </p:sp>
      <p:sp>
        <p:nvSpPr>
          <p:cNvPr id="351" name="Google Shape;351;p53"/>
          <p:cNvSpPr txBox="1"/>
          <p:nvPr/>
        </p:nvSpPr>
        <p:spPr>
          <a:xfrm>
            <a:off x="533400" y="1295400"/>
            <a:ext cx="8610600" cy="4953000"/>
          </a:xfrm>
          <a:prstGeom prst="rect">
            <a:avLst/>
          </a:prstGeom>
          <a:noFill/>
          <a:ln>
            <a:noFill/>
          </a:ln>
        </p:spPr>
        <p:txBody>
          <a:bodyPr spcFirstLastPara="1" wrap="square" lIns="64275" tIns="32125" rIns="64275" bIns="32125" anchor="t" anchorCtr="0">
            <a:normAutofit lnSpcReduction="10000"/>
          </a:bodyPr>
          <a:lstStyle/>
          <a:p>
            <a:pPr marL="566737" lvl="0" indent="-457200" algn="l" rtl="0">
              <a:spcBef>
                <a:spcPts val="0"/>
              </a:spcBef>
              <a:spcAft>
                <a:spcPts val="0"/>
              </a:spcAft>
              <a:buClr>
                <a:srgbClr val="141617"/>
              </a:buClr>
              <a:buSzPts val="2800"/>
              <a:buFont typeface="Noto Sans Symbols"/>
              <a:buChar char="❖"/>
            </a:pPr>
            <a:r>
              <a:rPr lang="en-US" sz="2800">
                <a:solidFill>
                  <a:srgbClr val="141617"/>
                </a:solidFill>
                <a:latin typeface="Trebuchet MS"/>
                <a:ea typeface="Trebuchet MS"/>
                <a:cs typeface="Trebuchet MS"/>
                <a:sym typeface="Trebuchet MS"/>
              </a:rPr>
              <a:t>Some who make threats ultimately pose threats</a:t>
            </a:r>
            <a:endParaRPr sz="2100">
              <a:solidFill>
                <a:srgbClr val="53585F"/>
              </a:solidFill>
              <a:latin typeface="Trebuchet MS"/>
              <a:ea typeface="Trebuchet MS"/>
              <a:cs typeface="Trebuchet MS"/>
              <a:sym typeface="Trebuchet MS"/>
            </a:endParaRPr>
          </a:p>
          <a:p>
            <a:pPr marL="566737" lvl="0" indent="-457200" algn="l" rtl="0">
              <a:spcBef>
                <a:spcPts val="2953"/>
              </a:spcBef>
              <a:spcAft>
                <a:spcPts val="0"/>
              </a:spcAft>
              <a:buClr>
                <a:srgbClr val="141617"/>
              </a:buClr>
              <a:buSzPts val="2800"/>
              <a:buFont typeface="Noto Sans Symbols"/>
              <a:buChar char="❖"/>
            </a:pPr>
            <a:r>
              <a:rPr lang="en-US" sz="2800">
                <a:solidFill>
                  <a:srgbClr val="141617"/>
                </a:solidFill>
                <a:latin typeface="Trebuchet MS"/>
                <a:ea typeface="Trebuchet MS"/>
                <a:cs typeface="Trebuchet MS"/>
                <a:sym typeface="Trebuchet MS"/>
              </a:rPr>
              <a:t>Many who make threats do not pose threats</a:t>
            </a:r>
            <a:endParaRPr sz="2100">
              <a:solidFill>
                <a:srgbClr val="53585F"/>
              </a:solidFill>
              <a:latin typeface="Trebuchet MS"/>
              <a:ea typeface="Trebuchet MS"/>
              <a:cs typeface="Trebuchet MS"/>
              <a:sym typeface="Trebuchet MS"/>
            </a:endParaRPr>
          </a:p>
          <a:p>
            <a:pPr marL="566737" lvl="0" indent="-457200" algn="l" rtl="0">
              <a:spcBef>
                <a:spcPts val="2953"/>
              </a:spcBef>
              <a:spcAft>
                <a:spcPts val="0"/>
              </a:spcAft>
              <a:buClr>
                <a:srgbClr val="141617"/>
              </a:buClr>
              <a:buSzPts val="2800"/>
              <a:buFont typeface="Noto Sans Symbols"/>
              <a:buChar char="❖"/>
            </a:pPr>
            <a:r>
              <a:rPr lang="en-US" sz="2800">
                <a:solidFill>
                  <a:srgbClr val="141617"/>
                </a:solidFill>
                <a:latin typeface="Trebuchet MS"/>
                <a:ea typeface="Trebuchet MS"/>
                <a:cs typeface="Trebuchet MS"/>
                <a:sym typeface="Trebuchet MS"/>
              </a:rPr>
              <a:t>Some who pose threats never make threats</a:t>
            </a:r>
            <a:endParaRPr sz="2100">
              <a:solidFill>
                <a:srgbClr val="53585F"/>
              </a:solidFill>
              <a:latin typeface="Trebuchet MS"/>
              <a:ea typeface="Trebuchet MS"/>
              <a:cs typeface="Trebuchet MS"/>
              <a:sym typeface="Trebuchet MS"/>
            </a:endParaRPr>
          </a:p>
          <a:p>
            <a:pPr marL="566737" lvl="0" indent="-457200" algn="l" rtl="0">
              <a:spcBef>
                <a:spcPts val="2953"/>
              </a:spcBef>
              <a:spcAft>
                <a:spcPts val="0"/>
              </a:spcAft>
              <a:buClr>
                <a:srgbClr val="141617"/>
              </a:buClr>
              <a:buSzPts val="2800"/>
              <a:buFont typeface="Noto Sans Symbols"/>
              <a:buChar char="❖"/>
            </a:pPr>
            <a:r>
              <a:rPr lang="en-US" sz="2800" b="1">
                <a:solidFill>
                  <a:srgbClr val="141617"/>
                </a:solidFill>
                <a:latin typeface="Trebuchet MS"/>
                <a:ea typeface="Trebuchet MS"/>
                <a:cs typeface="Trebuchet MS"/>
                <a:sym typeface="Trebuchet MS"/>
              </a:rPr>
              <a:t>Implication</a:t>
            </a:r>
            <a:r>
              <a:rPr lang="en-US" sz="2800">
                <a:solidFill>
                  <a:srgbClr val="141617"/>
                </a:solidFill>
                <a:latin typeface="Trebuchet MS"/>
                <a:ea typeface="Trebuchet MS"/>
                <a:cs typeface="Trebuchet MS"/>
                <a:sym typeface="Trebuchet MS"/>
              </a:rPr>
              <a:t>: </a:t>
            </a:r>
            <a:endParaRPr sz="2100">
              <a:solidFill>
                <a:srgbClr val="53585F"/>
              </a:solidFill>
              <a:latin typeface="Trebuchet MS"/>
              <a:ea typeface="Trebuchet MS"/>
              <a:cs typeface="Trebuchet MS"/>
              <a:sym typeface="Trebuchet MS"/>
            </a:endParaRPr>
          </a:p>
          <a:p>
            <a:pPr marL="807830" lvl="3" indent="-457200" algn="l" rtl="0">
              <a:spcBef>
                <a:spcPts val="2953"/>
              </a:spcBef>
              <a:spcAft>
                <a:spcPts val="0"/>
              </a:spcAft>
              <a:buClr>
                <a:srgbClr val="141617"/>
              </a:buClr>
              <a:buSzPts val="2800"/>
              <a:buFont typeface="Noto Sans Symbols"/>
              <a:buChar char="▪"/>
            </a:pPr>
            <a:r>
              <a:rPr lang="en-US" sz="2800" b="1" u="sng">
                <a:solidFill>
                  <a:srgbClr val="141617"/>
                </a:solidFill>
                <a:latin typeface="Trebuchet MS"/>
                <a:ea typeface="Trebuchet MS"/>
                <a:cs typeface="Trebuchet MS"/>
                <a:sym typeface="Trebuchet MS"/>
              </a:rPr>
              <a:t>All</a:t>
            </a:r>
            <a:r>
              <a:rPr lang="en-US" sz="2800" b="1">
                <a:solidFill>
                  <a:srgbClr val="141617"/>
                </a:solidFill>
                <a:latin typeface="Trebuchet MS"/>
                <a:ea typeface="Trebuchet MS"/>
                <a:cs typeface="Trebuchet MS"/>
                <a:sym typeface="Trebuchet MS"/>
              </a:rPr>
              <a:t> threats must be taken seriously </a:t>
            </a:r>
            <a:endParaRPr sz="2100">
              <a:solidFill>
                <a:srgbClr val="53585F"/>
              </a:solidFill>
              <a:latin typeface="Trebuchet MS"/>
              <a:ea typeface="Trebuchet MS"/>
              <a:cs typeface="Trebuchet MS"/>
              <a:sym typeface="Trebuchet MS"/>
            </a:endParaRPr>
          </a:p>
          <a:p>
            <a:pPr marL="807830" lvl="3" indent="-457200" algn="l" rtl="0">
              <a:spcBef>
                <a:spcPts val="2953"/>
              </a:spcBef>
              <a:spcAft>
                <a:spcPts val="0"/>
              </a:spcAft>
              <a:buClr>
                <a:srgbClr val="141617"/>
              </a:buClr>
              <a:buSzPts val="2800"/>
              <a:buFont typeface="Noto Sans Symbols"/>
              <a:buChar char="▪"/>
            </a:pPr>
            <a:r>
              <a:rPr lang="en-US" sz="2800" b="1">
                <a:solidFill>
                  <a:srgbClr val="141617"/>
                </a:solidFill>
                <a:latin typeface="Trebuchet MS"/>
                <a:ea typeface="Trebuchet MS"/>
                <a:cs typeface="Trebuchet MS"/>
                <a:sym typeface="Trebuchet MS"/>
              </a:rPr>
              <a:t>Threats are </a:t>
            </a:r>
            <a:r>
              <a:rPr lang="en-US" sz="2800" b="1" u="sng">
                <a:solidFill>
                  <a:srgbClr val="141617"/>
                </a:solidFill>
                <a:latin typeface="Trebuchet MS"/>
                <a:ea typeface="Trebuchet MS"/>
                <a:cs typeface="Trebuchet MS"/>
                <a:sym typeface="Trebuchet MS"/>
              </a:rPr>
              <a:t>not</a:t>
            </a:r>
            <a:r>
              <a:rPr lang="en-US" sz="2800" b="1">
                <a:solidFill>
                  <a:srgbClr val="141617"/>
                </a:solidFill>
                <a:latin typeface="Trebuchet MS"/>
                <a:ea typeface="Trebuchet MS"/>
                <a:cs typeface="Trebuchet MS"/>
                <a:sym typeface="Trebuchet MS"/>
              </a:rPr>
              <a:t> a necessary condition to initiate an inquiry or preliminary evaluation</a:t>
            </a:r>
            <a:endParaRPr sz="2100">
              <a:solidFill>
                <a:srgbClr val="53585F"/>
              </a:solidFill>
              <a:latin typeface="Trebuchet MS"/>
              <a:ea typeface="Trebuchet MS"/>
              <a:cs typeface="Trebuchet MS"/>
              <a:sym typeface="Trebuchet MS"/>
            </a:endParaRPr>
          </a:p>
        </p:txBody>
      </p:sp>
      <p:sp>
        <p:nvSpPr>
          <p:cNvPr id="352" name="Google Shape;352;p53"/>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 H A T    I S    A    T H R E A T ?</a:t>
            </a:r>
            <a:endParaRPr sz="3100">
              <a:solidFill>
                <a:srgbClr val="EFEFE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4"/>
          <p:cNvSpPr txBox="1"/>
          <p:nvPr/>
        </p:nvSpPr>
        <p:spPr>
          <a:xfrm>
            <a:off x="0" y="1790700"/>
            <a:ext cx="9144000" cy="3276600"/>
          </a:xfrm>
          <a:prstGeom prst="rect">
            <a:avLst/>
          </a:prstGeom>
          <a:solidFill>
            <a:srgbClr val="002060"/>
          </a:solidFill>
          <a:ln>
            <a:noFill/>
          </a:ln>
        </p:spPr>
        <p:txBody>
          <a:bodyPr spcFirstLastPara="1" wrap="square" lIns="91425" tIns="45700" rIns="91425" bIns="45700" anchor="t" anchorCtr="0">
            <a:noAutofit/>
          </a:bodyPr>
          <a:lstStyle/>
          <a:p>
            <a:pPr marL="0" lvl="0" indent="0" algn="ctr" rtl="0">
              <a:spcBef>
                <a:spcPts val="0"/>
              </a:spcBef>
              <a:spcAft>
                <a:spcPts val="0"/>
              </a:spcAft>
              <a:buNone/>
            </a:pPr>
            <a:br>
              <a:rPr lang="en-US" sz="4600" b="1" i="1">
                <a:solidFill>
                  <a:srgbClr val="FFFFFF"/>
                </a:solidFill>
                <a:latin typeface="Trebuchet MS"/>
                <a:ea typeface="Trebuchet MS"/>
                <a:cs typeface="Trebuchet MS"/>
                <a:sym typeface="Trebuchet MS"/>
              </a:rPr>
            </a:br>
            <a:r>
              <a:rPr lang="en-US" sz="4800" b="1" i="1">
                <a:solidFill>
                  <a:srgbClr val="FFFFFF"/>
                </a:solidFill>
                <a:latin typeface="Trebuchet MS"/>
                <a:ea typeface="Trebuchet MS"/>
                <a:cs typeface="Trebuchet MS"/>
                <a:sym typeface="Trebuchet MS"/>
              </a:rPr>
              <a:t>When to Implement the </a:t>
            </a:r>
            <a:br>
              <a:rPr lang="en-US" sz="4800" b="1" i="1">
                <a:solidFill>
                  <a:srgbClr val="FFFFFF"/>
                </a:solidFill>
                <a:latin typeface="Trebuchet MS"/>
                <a:ea typeface="Trebuchet MS"/>
                <a:cs typeface="Trebuchet MS"/>
                <a:sym typeface="Trebuchet MS"/>
              </a:rPr>
            </a:br>
            <a:r>
              <a:rPr lang="en-US" sz="4800" b="1" i="1">
                <a:solidFill>
                  <a:srgbClr val="FFFFFF"/>
                </a:solidFill>
                <a:latin typeface="Trebuchet MS"/>
                <a:ea typeface="Trebuchet MS"/>
                <a:cs typeface="Trebuchet MS"/>
                <a:sym typeface="Trebuchet MS"/>
              </a:rPr>
              <a:t>Threat Assessment Process</a:t>
            </a:r>
            <a:endParaRPr sz="4600" b="1" i="1">
              <a:solidFill>
                <a:srgbClr val="FFFFFF"/>
              </a:solidFill>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5"/>
          <p:cNvSpPr txBox="1"/>
          <p:nvPr/>
        </p:nvSpPr>
        <p:spPr>
          <a:xfrm>
            <a:off x="109220" y="1524001"/>
            <a:ext cx="4429800" cy="475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a:solidFill>
                <a:srgbClr val="141617"/>
              </a:solidFill>
              <a:latin typeface="Trebuchet MS"/>
              <a:ea typeface="Trebuchet MS"/>
              <a:cs typeface="Trebuchet MS"/>
              <a:sym typeface="Trebuchet MS"/>
            </a:endParaRPr>
          </a:p>
          <a:p>
            <a:pPr marL="241092" lvl="0" indent="-241092" algn="l" rtl="0">
              <a:spcBef>
                <a:spcPts val="2953"/>
              </a:spcBef>
              <a:spcAft>
                <a:spcPts val="0"/>
              </a:spcAft>
              <a:buNone/>
            </a:pPr>
            <a:endParaRPr sz="1800">
              <a:solidFill>
                <a:srgbClr val="141617"/>
              </a:solidFill>
              <a:latin typeface="Trebuchet MS"/>
              <a:ea typeface="Trebuchet MS"/>
              <a:cs typeface="Trebuchet MS"/>
              <a:sym typeface="Trebuchet MS"/>
            </a:endParaRPr>
          </a:p>
        </p:txBody>
      </p:sp>
      <p:sp>
        <p:nvSpPr>
          <p:cNvPr id="363" name="Google Shape;363;p55"/>
          <p:cNvSpPr txBox="1"/>
          <p:nvPr/>
        </p:nvSpPr>
        <p:spPr>
          <a:xfrm>
            <a:off x="142240" y="1828801"/>
            <a:ext cx="4429800" cy="516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u="sng">
                <a:solidFill>
                  <a:srgbClr val="141617"/>
                </a:solidFill>
                <a:latin typeface="Trebuchet MS"/>
                <a:ea typeface="Trebuchet MS"/>
                <a:cs typeface="Trebuchet MS"/>
                <a:sym typeface="Trebuchet MS"/>
              </a:rPr>
              <a:t>Current Life Information</a:t>
            </a:r>
            <a:endParaRPr sz="2800">
              <a:solidFill>
                <a:srgbClr val="5C6670"/>
              </a:solidFill>
              <a:latin typeface="Trebuchet MS"/>
              <a:ea typeface="Trebuchet MS"/>
              <a:cs typeface="Trebuchet MS"/>
              <a:sym typeface="Trebuchet MS"/>
            </a:endParaRPr>
          </a:p>
          <a:p>
            <a:pPr marL="241092" lvl="0" indent="-241092" algn="l" rtl="0">
              <a:spcBef>
                <a:spcPts val="1200"/>
              </a:spcBef>
              <a:spcAft>
                <a:spcPts val="0"/>
              </a:spcAft>
              <a:buClr>
                <a:srgbClr val="141617"/>
              </a:buClr>
              <a:buSzPts val="2000"/>
              <a:buChar char="•"/>
            </a:pPr>
            <a:r>
              <a:rPr lang="en-US" sz="2000">
                <a:solidFill>
                  <a:srgbClr val="141617"/>
                </a:solidFill>
                <a:latin typeface="Trebuchet MS"/>
                <a:ea typeface="Trebuchet MS"/>
                <a:cs typeface="Trebuchet MS"/>
                <a:sym typeface="Trebuchet MS"/>
              </a:rPr>
              <a:t>“Downward” progression in functioning/relationships and coping</a:t>
            </a:r>
            <a:endParaRPr sz="2800">
              <a:solidFill>
                <a:srgbClr val="5C6670"/>
              </a:solidFill>
              <a:latin typeface="Trebuchet MS"/>
              <a:ea typeface="Trebuchet MS"/>
              <a:cs typeface="Trebuchet MS"/>
              <a:sym typeface="Trebuchet MS"/>
            </a:endParaRPr>
          </a:p>
          <a:p>
            <a:pPr marL="241092" lvl="0" indent="-241092" algn="l" rtl="0">
              <a:spcBef>
                <a:spcPts val="1200"/>
              </a:spcBef>
              <a:spcAft>
                <a:spcPts val="0"/>
              </a:spcAft>
              <a:buClr>
                <a:srgbClr val="141617"/>
              </a:buClr>
              <a:buSzPts val="2000"/>
              <a:buChar char="•"/>
            </a:pPr>
            <a:r>
              <a:rPr lang="en-US" sz="2000">
                <a:solidFill>
                  <a:srgbClr val="141617"/>
                </a:solidFill>
                <a:latin typeface="Trebuchet MS"/>
                <a:ea typeface="Trebuchet MS"/>
                <a:cs typeface="Trebuchet MS"/>
                <a:sym typeface="Trebuchet MS"/>
              </a:rPr>
              <a:t>Hopelessness, desperation,   and/or despair</a:t>
            </a:r>
            <a:endParaRPr sz="2800">
              <a:solidFill>
                <a:srgbClr val="5C6670"/>
              </a:solidFill>
              <a:latin typeface="Trebuchet MS"/>
              <a:ea typeface="Trebuchet MS"/>
              <a:cs typeface="Trebuchet MS"/>
              <a:sym typeface="Trebuchet MS"/>
            </a:endParaRPr>
          </a:p>
          <a:p>
            <a:pPr marL="241092" lvl="0" indent="-241092" algn="l" rtl="0">
              <a:spcBef>
                <a:spcPts val="1200"/>
              </a:spcBef>
              <a:spcAft>
                <a:spcPts val="0"/>
              </a:spcAft>
              <a:buClr>
                <a:srgbClr val="141617"/>
              </a:buClr>
              <a:buSzPts val="2000"/>
              <a:buChar char="•"/>
            </a:pPr>
            <a:r>
              <a:rPr lang="en-US" sz="2000">
                <a:solidFill>
                  <a:srgbClr val="141617"/>
                </a:solidFill>
                <a:latin typeface="Trebuchet MS"/>
                <a:ea typeface="Trebuchet MS"/>
                <a:cs typeface="Trebuchet MS"/>
                <a:sym typeface="Trebuchet MS"/>
              </a:rPr>
              <a:t>Pending/recent crises </a:t>
            </a:r>
            <a:endParaRPr sz="2800">
              <a:solidFill>
                <a:srgbClr val="5C6670"/>
              </a:solidFill>
              <a:latin typeface="Trebuchet MS"/>
              <a:ea typeface="Trebuchet MS"/>
              <a:cs typeface="Trebuchet MS"/>
              <a:sym typeface="Trebuchet MS"/>
            </a:endParaRPr>
          </a:p>
          <a:p>
            <a:pPr marL="241092" lvl="0" indent="-241092" algn="l" rtl="0">
              <a:spcBef>
                <a:spcPts val="1200"/>
              </a:spcBef>
              <a:spcAft>
                <a:spcPts val="0"/>
              </a:spcAft>
              <a:buClr>
                <a:srgbClr val="141617"/>
              </a:buClr>
              <a:buSzPts val="2000"/>
              <a:buChar char="•"/>
            </a:pPr>
            <a:r>
              <a:rPr lang="en-US" sz="2000">
                <a:solidFill>
                  <a:srgbClr val="141617"/>
                </a:solidFill>
                <a:latin typeface="Trebuchet MS"/>
                <a:ea typeface="Trebuchet MS"/>
                <a:cs typeface="Trebuchet MS"/>
                <a:sym typeface="Trebuchet MS"/>
              </a:rPr>
              <a:t>Recent losses or loss of status </a:t>
            </a:r>
            <a:endParaRPr sz="2800">
              <a:solidFill>
                <a:srgbClr val="5C6670"/>
              </a:solidFill>
              <a:latin typeface="Trebuchet MS"/>
              <a:ea typeface="Trebuchet MS"/>
              <a:cs typeface="Trebuchet MS"/>
              <a:sym typeface="Trebuchet MS"/>
            </a:endParaRPr>
          </a:p>
          <a:p>
            <a:pPr marL="241092" lvl="0" indent="-241092" algn="l" rtl="0">
              <a:spcBef>
                <a:spcPts val="1200"/>
              </a:spcBef>
              <a:spcAft>
                <a:spcPts val="0"/>
              </a:spcAft>
              <a:buClr>
                <a:srgbClr val="141617"/>
              </a:buClr>
              <a:buSzPts val="2000"/>
              <a:buChar char="•"/>
            </a:pPr>
            <a:r>
              <a:rPr lang="en-US" sz="2000">
                <a:solidFill>
                  <a:srgbClr val="141617"/>
                </a:solidFill>
                <a:latin typeface="Trebuchet MS"/>
                <a:ea typeface="Trebuchet MS"/>
                <a:cs typeface="Trebuchet MS"/>
                <a:sym typeface="Trebuchet MS"/>
              </a:rPr>
              <a:t>Perception of being treated  unfairly</a:t>
            </a:r>
            <a:endParaRPr sz="2800">
              <a:solidFill>
                <a:srgbClr val="5C6670"/>
              </a:solidFill>
              <a:latin typeface="Trebuchet MS"/>
              <a:ea typeface="Trebuchet MS"/>
              <a:cs typeface="Trebuchet MS"/>
              <a:sym typeface="Trebuchet MS"/>
            </a:endParaRPr>
          </a:p>
          <a:p>
            <a:pPr marL="241092" lvl="0" indent="-241092" algn="l" rtl="0">
              <a:spcBef>
                <a:spcPts val="1200"/>
              </a:spcBef>
              <a:spcAft>
                <a:spcPts val="0"/>
              </a:spcAft>
              <a:buClr>
                <a:srgbClr val="141617"/>
              </a:buClr>
              <a:buSzPts val="2000"/>
              <a:buChar char="•"/>
            </a:pPr>
            <a:r>
              <a:rPr lang="en-US" sz="2000">
                <a:solidFill>
                  <a:srgbClr val="141617"/>
                </a:solidFill>
                <a:latin typeface="Trebuchet MS"/>
                <a:ea typeface="Trebuchet MS"/>
                <a:cs typeface="Trebuchet MS"/>
                <a:sym typeface="Trebuchet MS"/>
              </a:rPr>
              <a:t>Social networks</a:t>
            </a:r>
            <a:endParaRPr sz="2800">
              <a:solidFill>
                <a:srgbClr val="5C6670"/>
              </a:solidFill>
              <a:latin typeface="Trebuchet MS"/>
              <a:ea typeface="Trebuchet MS"/>
              <a:cs typeface="Trebuchet MS"/>
              <a:sym typeface="Trebuchet MS"/>
            </a:endParaRPr>
          </a:p>
          <a:p>
            <a:pPr marL="241092" lvl="0" indent="-241092" algn="l" rtl="0">
              <a:spcBef>
                <a:spcPts val="2953"/>
              </a:spcBef>
              <a:spcAft>
                <a:spcPts val="0"/>
              </a:spcAft>
              <a:buNone/>
            </a:pPr>
            <a:endParaRPr sz="2800">
              <a:solidFill>
                <a:srgbClr val="5C6670"/>
              </a:solidFill>
              <a:latin typeface="Trebuchet MS"/>
              <a:ea typeface="Trebuchet MS"/>
              <a:cs typeface="Trebuchet MS"/>
              <a:sym typeface="Trebuchet MS"/>
            </a:endParaRPr>
          </a:p>
        </p:txBody>
      </p:sp>
      <p:sp>
        <p:nvSpPr>
          <p:cNvPr id="364" name="Google Shape;364;p55"/>
          <p:cNvSpPr txBox="1"/>
          <p:nvPr/>
        </p:nvSpPr>
        <p:spPr>
          <a:xfrm>
            <a:off x="457200" y="533401"/>
            <a:ext cx="8229600" cy="99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500" b="1">
                <a:solidFill>
                  <a:srgbClr val="002060"/>
                </a:solidFill>
                <a:latin typeface="Open Sans"/>
                <a:ea typeface="Open Sans"/>
                <a:cs typeface="Open Sans"/>
                <a:sym typeface="Open Sans"/>
              </a:rPr>
              <a:t>Behaviors &amp; Circumstances of Concern</a:t>
            </a:r>
            <a:endParaRPr sz="4500" b="1">
              <a:solidFill>
                <a:srgbClr val="53585F"/>
              </a:solidFill>
              <a:latin typeface="Open Sans"/>
              <a:ea typeface="Open Sans"/>
              <a:cs typeface="Open Sans"/>
              <a:sym typeface="Open Sans"/>
            </a:endParaRPr>
          </a:p>
        </p:txBody>
      </p:sp>
      <p:pic>
        <p:nvPicPr>
          <p:cNvPr id="365" name="Google Shape;365;p55"/>
          <p:cNvPicPr preferRelativeResize="0"/>
          <p:nvPr/>
        </p:nvPicPr>
        <p:blipFill rotWithShape="1">
          <a:blip r:embed="rId3">
            <a:alphaModFix/>
          </a:blip>
          <a:srcRect/>
          <a:stretch/>
        </p:blipFill>
        <p:spPr>
          <a:xfrm>
            <a:off x="4578485" y="2057400"/>
            <a:ext cx="4419982" cy="3127519"/>
          </a:xfrm>
          <a:prstGeom prst="rect">
            <a:avLst/>
          </a:prstGeom>
          <a:noFill/>
          <a:ln>
            <a:noFill/>
          </a:ln>
        </p:spPr>
      </p:pic>
      <p:sp>
        <p:nvSpPr>
          <p:cNvPr id="366" name="Google Shape;366;p55"/>
          <p:cNvSpPr txBox="1"/>
          <p:nvPr/>
        </p:nvSpPr>
        <p:spPr>
          <a:xfrm>
            <a:off x="4462825" y="5314525"/>
            <a:ext cx="4459500" cy="826200"/>
          </a:xfrm>
          <a:prstGeom prst="rect">
            <a:avLst/>
          </a:prstGeom>
          <a:noFill/>
          <a:ln>
            <a:noFill/>
          </a:ln>
        </p:spPr>
        <p:txBody>
          <a:bodyPr spcFirstLastPara="1" wrap="square" lIns="91425" tIns="45700" rIns="91425" bIns="45700" anchor="t" anchorCtr="0">
            <a:noAutofit/>
          </a:bodyPr>
          <a:lstStyle/>
          <a:p>
            <a:pPr marL="241092" marR="0" lvl="0" indent="-241092" algn="ctr" rtl="0">
              <a:spcBef>
                <a:spcPts val="0"/>
              </a:spcBef>
              <a:spcAft>
                <a:spcPts val="0"/>
              </a:spcAft>
              <a:buNone/>
            </a:pPr>
            <a:r>
              <a:rPr lang="en-US" sz="2300" b="1">
                <a:solidFill>
                  <a:srgbClr val="FF0000"/>
                </a:solidFill>
                <a:latin typeface="Trebuchet MS"/>
                <a:ea typeface="Trebuchet MS"/>
                <a:cs typeface="Trebuchet MS"/>
                <a:sym typeface="Trebuchet MS"/>
              </a:rPr>
              <a:t>Be aware of changes in, and clusters of, these behaviors.</a:t>
            </a:r>
            <a:endParaRPr sz="2100"/>
          </a:p>
          <a:p>
            <a:pPr marL="241092" marR="0" lvl="0" indent="-241092" algn="l" rtl="0">
              <a:spcBef>
                <a:spcPts val="2953"/>
              </a:spcBef>
              <a:spcAft>
                <a:spcPts val="0"/>
              </a:spcAft>
              <a:buNone/>
            </a:pPr>
            <a:endParaRPr sz="3500">
              <a:solidFill>
                <a:srgbClr val="5C6670"/>
              </a:solidFill>
              <a:latin typeface="Trebuchet MS"/>
              <a:ea typeface="Trebuchet MS"/>
              <a:cs typeface="Trebuchet MS"/>
              <a:sym typeface="Trebuchet MS"/>
            </a:endParaRPr>
          </a:p>
        </p:txBody>
      </p:sp>
      <p:sp>
        <p:nvSpPr>
          <p:cNvPr id="367" name="Google Shape;367;p55"/>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WHEN TO IMPLEMENT THE PROCESS</a:t>
            </a:r>
            <a:endParaRPr sz="3100">
              <a:solidFill>
                <a:srgbClr val="EFEFE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6"/>
          <p:cNvSpPr txBox="1"/>
          <p:nvPr/>
        </p:nvSpPr>
        <p:spPr>
          <a:xfrm>
            <a:off x="370840" y="1981200"/>
            <a:ext cx="8620800" cy="4867800"/>
          </a:xfrm>
          <a:prstGeom prst="rect">
            <a:avLst/>
          </a:prstGeom>
          <a:noFill/>
          <a:ln>
            <a:noFill/>
          </a:ln>
        </p:spPr>
        <p:txBody>
          <a:bodyPr spcFirstLastPara="1" wrap="square" lIns="91425" tIns="45700" rIns="91425" bIns="45700" anchor="t" anchorCtr="0">
            <a:noAutofit/>
          </a:bodyPr>
          <a:lstStyle/>
          <a:p>
            <a:pPr marL="241092" lvl="0" indent="-241092" algn="l" rtl="0">
              <a:spcBef>
                <a:spcPts val="0"/>
              </a:spcBef>
              <a:spcAft>
                <a:spcPts val="0"/>
              </a:spcAft>
              <a:buNone/>
            </a:pPr>
            <a:r>
              <a:rPr lang="en-US" sz="2500" b="1" u="sng">
                <a:solidFill>
                  <a:srgbClr val="141617"/>
                </a:solidFill>
                <a:latin typeface="Trebuchet MS"/>
                <a:ea typeface="Trebuchet MS"/>
                <a:cs typeface="Trebuchet MS"/>
                <a:sym typeface="Trebuchet MS"/>
              </a:rPr>
              <a:t>Attack-Related</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Attack plans, boundary probing or rehearsals </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Unusual interest in school attacks</a:t>
            </a:r>
            <a:endParaRPr sz="2900">
              <a:solidFill>
                <a:srgbClr val="5C6670"/>
              </a:solidFill>
              <a:latin typeface="Trebuchet MS"/>
              <a:ea typeface="Trebuchet MS"/>
              <a:cs typeface="Trebuchet MS"/>
              <a:sym typeface="Trebuchet MS"/>
            </a:endParaRPr>
          </a:p>
          <a:p>
            <a:pPr marL="342900" lvl="0" indent="-342900" algn="l" rtl="0">
              <a:spcBef>
                <a:spcPts val="1200"/>
              </a:spcBef>
              <a:spcAft>
                <a:spcPts val="0"/>
              </a:spcAft>
              <a:buClr>
                <a:srgbClr val="141617"/>
              </a:buClr>
              <a:buSzPts val="2000"/>
              <a:buChar char="•"/>
            </a:pPr>
            <a:r>
              <a:rPr lang="en-US" sz="2100">
                <a:solidFill>
                  <a:srgbClr val="141617"/>
                </a:solidFill>
                <a:latin typeface="Trebuchet MS"/>
                <a:ea typeface="Trebuchet MS"/>
                <a:cs typeface="Trebuchet MS"/>
                <a:sym typeface="Trebuchet MS"/>
              </a:rPr>
              <a:t>Recent weapon-seeking behavior </a:t>
            </a:r>
            <a:r>
              <a:rPr lang="en-US" sz="1900" i="1">
                <a:solidFill>
                  <a:srgbClr val="141617"/>
                </a:solidFill>
                <a:latin typeface="Trebuchet MS"/>
                <a:ea typeface="Trebuchet MS"/>
                <a:cs typeface="Trebuchet MS"/>
                <a:sym typeface="Trebuchet MS"/>
              </a:rPr>
              <a:t>	</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Condones or is considering violence </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Inappropriate or dramatic change in appearance </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Abrupt cessation in the use of alcohol, drugs, and/or medications </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Creation of a legacy token </a:t>
            </a:r>
            <a:endParaRPr sz="2900">
              <a:solidFill>
                <a:srgbClr val="5C6670"/>
              </a:solidFill>
              <a:latin typeface="Trebuchet MS"/>
              <a:ea typeface="Trebuchet MS"/>
              <a:cs typeface="Trebuchet MS"/>
              <a:sym typeface="Trebuchet MS"/>
            </a:endParaRPr>
          </a:p>
          <a:p>
            <a:pPr marL="342900" lvl="0" indent="-349250" algn="l" rtl="0">
              <a:spcBef>
                <a:spcPts val="1200"/>
              </a:spcBef>
              <a:spcAft>
                <a:spcPts val="0"/>
              </a:spcAft>
              <a:buClr>
                <a:srgbClr val="141617"/>
              </a:buClr>
              <a:buSzPts val="2100"/>
              <a:buChar char="•"/>
            </a:pPr>
            <a:r>
              <a:rPr lang="en-US" sz="2100">
                <a:solidFill>
                  <a:srgbClr val="141617"/>
                </a:solidFill>
                <a:latin typeface="Trebuchet MS"/>
                <a:ea typeface="Trebuchet MS"/>
                <a:cs typeface="Trebuchet MS"/>
                <a:sym typeface="Trebuchet MS"/>
              </a:rPr>
              <a:t>Pre-attack staging or cocooning  </a:t>
            </a:r>
            <a:endParaRPr sz="2900">
              <a:solidFill>
                <a:srgbClr val="5C6670"/>
              </a:solidFill>
              <a:latin typeface="Trebuchet MS"/>
              <a:ea typeface="Trebuchet MS"/>
              <a:cs typeface="Trebuchet MS"/>
              <a:sym typeface="Trebuchet MS"/>
            </a:endParaRPr>
          </a:p>
          <a:p>
            <a:pPr marL="241092" lvl="0" indent="-241092" algn="l" rtl="0">
              <a:spcBef>
                <a:spcPts val="2953"/>
              </a:spcBef>
              <a:spcAft>
                <a:spcPts val="0"/>
              </a:spcAft>
              <a:buNone/>
            </a:pPr>
            <a:endParaRPr sz="1800">
              <a:solidFill>
                <a:srgbClr val="141617"/>
              </a:solidFill>
              <a:latin typeface="Trebuchet MS"/>
              <a:ea typeface="Trebuchet MS"/>
              <a:cs typeface="Trebuchet MS"/>
              <a:sym typeface="Trebuchet MS"/>
            </a:endParaRPr>
          </a:p>
        </p:txBody>
      </p:sp>
      <p:sp>
        <p:nvSpPr>
          <p:cNvPr id="373" name="Google Shape;373;p56"/>
          <p:cNvSpPr txBox="1"/>
          <p:nvPr/>
        </p:nvSpPr>
        <p:spPr>
          <a:xfrm>
            <a:off x="457200" y="533401"/>
            <a:ext cx="8229600" cy="99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500" b="1">
                <a:solidFill>
                  <a:srgbClr val="002060"/>
                </a:solidFill>
                <a:latin typeface="Open Sans"/>
                <a:ea typeface="Open Sans"/>
                <a:cs typeface="Open Sans"/>
                <a:sym typeface="Open Sans"/>
              </a:rPr>
              <a:t>Behaviors &amp; Circumstances of Concern</a:t>
            </a:r>
            <a:endParaRPr sz="4500" b="1">
              <a:solidFill>
                <a:srgbClr val="53585F"/>
              </a:solidFill>
              <a:latin typeface="Open Sans"/>
              <a:ea typeface="Open Sans"/>
              <a:cs typeface="Open Sans"/>
              <a:sym typeface="Open Sans"/>
            </a:endParaRPr>
          </a:p>
        </p:txBody>
      </p:sp>
      <p:sp>
        <p:nvSpPr>
          <p:cNvPr id="374" name="Google Shape;374;p56"/>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100">
                <a:solidFill>
                  <a:srgbClr val="EFEFEF"/>
                </a:solidFill>
              </a:rPr>
              <a:t>    WHEN TO IMPLEMENT THE PROCESS</a:t>
            </a:r>
            <a:endParaRPr sz="3100">
              <a:solidFill>
                <a:srgbClr val="EFEFE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7"/>
          <p:cNvSpPr txBox="1"/>
          <p:nvPr/>
        </p:nvSpPr>
        <p:spPr>
          <a:xfrm>
            <a:off x="0" y="625375"/>
            <a:ext cx="8991600" cy="11430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002060"/>
                </a:solidFill>
                <a:latin typeface="Open Sans"/>
                <a:ea typeface="Open Sans"/>
                <a:cs typeface="Open Sans"/>
                <a:sym typeface="Open Sans"/>
              </a:rPr>
              <a:t>Legal Considerations</a:t>
            </a:r>
            <a:r>
              <a:rPr lang="en-US" sz="3200" b="1" i="1">
                <a:solidFill>
                  <a:srgbClr val="002060"/>
                </a:solidFill>
                <a:latin typeface="Trebuchet MS"/>
                <a:ea typeface="Trebuchet MS"/>
                <a:cs typeface="Trebuchet MS"/>
                <a:sym typeface="Trebuchet MS"/>
              </a:rPr>
              <a:t> </a:t>
            </a:r>
            <a:endParaRPr sz="4200" i="1">
              <a:solidFill>
                <a:srgbClr val="53585F"/>
              </a:solidFill>
              <a:latin typeface="Trebuchet MS"/>
              <a:ea typeface="Trebuchet MS"/>
              <a:cs typeface="Trebuchet MS"/>
              <a:sym typeface="Trebuchet MS"/>
            </a:endParaRPr>
          </a:p>
        </p:txBody>
      </p:sp>
      <p:grpSp>
        <p:nvGrpSpPr>
          <p:cNvPr id="380" name="Google Shape;380;p57"/>
          <p:cNvGrpSpPr/>
          <p:nvPr/>
        </p:nvGrpSpPr>
        <p:grpSpPr>
          <a:xfrm>
            <a:off x="1219200" y="1621320"/>
            <a:ext cx="7010400" cy="4224959"/>
            <a:chOff x="0" y="97320"/>
            <a:chExt cx="7010400" cy="4224959"/>
          </a:xfrm>
        </p:grpSpPr>
        <p:sp>
          <p:nvSpPr>
            <p:cNvPr id="381" name="Google Shape;381;p57"/>
            <p:cNvSpPr/>
            <p:nvPr/>
          </p:nvSpPr>
          <p:spPr>
            <a:xfrm>
              <a:off x="0" y="451560"/>
              <a:ext cx="7010400" cy="604800"/>
            </a:xfrm>
            <a:prstGeom prst="rect">
              <a:avLst/>
            </a:prstGeom>
            <a:solidFill>
              <a:srgbClr val="FFFFFF">
                <a:alpha val="89800"/>
              </a:srgbClr>
            </a:solidFill>
            <a:ln w="25400" cap="flat" cmpd="sng">
              <a:solidFill>
                <a:srgbClr val="0065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7"/>
            <p:cNvSpPr/>
            <p:nvPr/>
          </p:nvSpPr>
          <p:spPr>
            <a:xfrm>
              <a:off x="350520" y="97320"/>
              <a:ext cx="4907400" cy="708600"/>
            </a:xfrm>
            <a:prstGeom prst="roundRect">
              <a:avLst>
                <a:gd name="adj" fmla="val 16667"/>
              </a:avLst>
            </a:prstGeom>
            <a:solidFill>
              <a:srgbClr val="00206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7"/>
            <p:cNvSpPr txBox="1"/>
            <p:nvPr/>
          </p:nvSpPr>
          <p:spPr>
            <a:xfrm>
              <a:off x="385105" y="131905"/>
              <a:ext cx="4838100" cy="639300"/>
            </a:xfrm>
            <a:prstGeom prst="rect">
              <a:avLst/>
            </a:prstGeom>
            <a:noFill/>
            <a:ln>
              <a:noFill/>
            </a:ln>
          </p:spPr>
          <p:txBody>
            <a:bodyPr spcFirstLastPara="1" wrap="square" lIns="185475" tIns="0" rIns="185475" bIns="0" anchor="ctr" anchorCtr="0">
              <a:noAutofit/>
            </a:bodyPr>
            <a:lstStyle/>
            <a:p>
              <a:pPr marL="0" marR="0" lvl="0" indent="0" algn="l" rtl="0">
                <a:lnSpc>
                  <a:spcPct val="90000"/>
                </a:lnSpc>
                <a:spcBef>
                  <a:spcPts val="0"/>
                </a:spcBef>
                <a:spcAft>
                  <a:spcPts val="0"/>
                </a:spcAft>
                <a:buClr>
                  <a:srgbClr val="FFFFFF"/>
                </a:buClr>
                <a:buSzPts val="2400"/>
                <a:buFont typeface="Trebuchet MS"/>
                <a:buNone/>
              </a:pPr>
              <a:r>
                <a:rPr lang="en-US" sz="2400" b="1">
                  <a:solidFill>
                    <a:srgbClr val="FFFFFF"/>
                  </a:solidFill>
                  <a:latin typeface="Trebuchet MS"/>
                  <a:ea typeface="Trebuchet MS"/>
                  <a:cs typeface="Trebuchet MS"/>
                  <a:sym typeface="Trebuchet MS"/>
                </a:rPr>
                <a:t>Family Educational Rights and Privacy Act (FERPA)</a:t>
              </a:r>
              <a:endParaRPr/>
            </a:p>
          </p:txBody>
        </p:sp>
        <p:sp>
          <p:nvSpPr>
            <p:cNvPr id="384" name="Google Shape;384;p57"/>
            <p:cNvSpPr/>
            <p:nvPr/>
          </p:nvSpPr>
          <p:spPr>
            <a:xfrm>
              <a:off x="0" y="1540200"/>
              <a:ext cx="7010400" cy="604800"/>
            </a:xfrm>
            <a:prstGeom prst="rect">
              <a:avLst/>
            </a:prstGeom>
            <a:solidFill>
              <a:srgbClr val="FFFFFF">
                <a:alpha val="89800"/>
              </a:srgbClr>
            </a:solidFill>
            <a:ln w="25400" cap="flat" cmpd="sng">
              <a:solidFill>
                <a:srgbClr val="0065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7"/>
            <p:cNvSpPr/>
            <p:nvPr/>
          </p:nvSpPr>
          <p:spPr>
            <a:xfrm>
              <a:off x="350520" y="1185960"/>
              <a:ext cx="4907400" cy="708600"/>
            </a:xfrm>
            <a:prstGeom prst="roundRect">
              <a:avLst>
                <a:gd name="adj" fmla="val 16667"/>
              </a:avLst>
            </a:prstGeom>
            <a:solidFill>
              <a:srgbClr val="00206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7"/>
            <p:cNvSpPr txBox="1"/>
            <p:nvPr/>
          </p:nvSpPr>
          <p:spPr>
            <a:xfrm>
              <a:off x="385105" y="1220545"/>
              <a:ext cx="4838100" cy="639300"/>
            </a:xfrm>
            <a:prstGeom prst="rect">
              <a:avLst/>
            </a:prstGeom>
            <a:noFill/>
            <a:ln>
              <a:noFill/>
            </a:ln>
          </p:spPr>
          <p:txBody>
            <a:bodyPr spcFirstLastPara="1" wrap="square" lIns="185475" tIns="0" rIns="185475" bIns="0" anchor="ctr" anchorCtr="0">
              <a:noAutofit/>
            </a:bodyPr>
            <a:lstStyle/>
            <a:p>
              <a:pPr marL="0" marR="0" lvl="0" indent="0" algn="l" rtl="0">
                <a:lnSpc>
                  <a:spcPct val="90000"/>
                </a:lnSpc>
                <a:spcBef>
                  <a:spcPts val="0"/>
                </a:spcBef>
                <a:spcAft>
                  <a:spcPts val="0"/>
                </a:spcAft>
                <a:buClr>
                  <a:srgbClr val="FFFFFF"/>
                </a:buClr>
                <a:buSzPts val="2400"/>
                <a:buFont typeface="Trebuchet MS"/>
                <a:buNone/>
              </a:pPr>
              <a:r>
                <a:rPr lang="en-US" sz="2400" b="1">
                  <a:solidFill>
                    <a:srgbClr val="FFFFFF"/>
                  </a:solidFill>
                  <a:latin typeface="Trebuchet MS"/>
                  <a:ea typeface="Trebuchet MS"/>
                  <a:cs typeface="Trebuchet MS"/>
                  <a:sym typeface="Trebuchet MS"/>
                </a:rPr>
                <a:t>Health Insurance Portability and Accountability Act (HIPAA)</a:t>
              </a:r>
              <a:endParaRPr/>
            </a:p>
          </p:txBody>
        </p:sp>
        <p:sp>
          <p:nvSpPr>
            <p:cNvPr id="387" name="Google Shape;387;p57"/>
            <p:cNvSpPr/>
            <p:nvPr/>
          </p:nvSpPr>
          <p:spPr>
            <a:xfrm>
              <a:off x="0" y="2628840"/>
              <a:ext cx="7010400" cy="604800"/>
            </a:xfrm>
            <a:prstGeom prst="rect">
              <a:avLst/>
            </a:prstGeom>
            <a:solidFill>
              <a:srgbClr val="FFFFFF">
                <a:alpha val="89800"/>
              </a:srgbClr>
            </a:solidFill>
            <a:ln w="25400" cap="flat" cmpd="sng">
              <a:solidFill>
                <a:srgbClr val="0065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7"/>
            <p:cNvSpPr/>
            <p:nvPr/>
          </p:nvSpPr>
          <p:spPr>
            <a:xfrm>
              <a:off x="350520" y="2274600"/>
              <a:ext cx="4907400" cy="708600"/>
            </a:xfrm>
            <a:prstGeom prst="roundRect">
              <a:avLst>
                <a:gd name="adj" fmla="val 16667"/>
              </a:avLst>
            </a:prstGeom>
            <a:solidFill>
              <a:srgbClr val="00206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7"/>
            <p:cNvSpPr txBox="1"/>
            <p:nvPr/>
          </p:nvSpPr>
          <p:spPr>
            <a:xfrm>
              <a:off x="385105" y="2309185"/>
              <a:ext cx="4838100" cy="639300"/>
            </a:xfrm>
            <a:prstGeom prst="rect">
              <a:avLst/>
            </a:prstGeom>
            <a:noFill/>
            <a:ln>
              <a:noFill/>
            </a:ln>
          </p:spPr>
          <p:txBody>
            <a:bodyPr spcFirstLastPara="1" wrap="square" lIns="185475" tIns="0" rIns="185475" bIns="0" anchor="ctr" anchorCtr="0">
              <a:noAutofit/>
            </a:bodyPr>
            <a:lstStyle/>
            <a:p>
              <a:pPr marL="0" marR="0" lvl="0" indent="0" algn="l" rtl="0">
                <a:lnSpc>
                  <a:spcPct val="90000"/>
                </a:lnSpc>
                <a:spcBef>
                  <a:spcPts val="0"/>
                </a:spcBef>
                <a:spcAft>
                  <a:spcPts val="0"/>
                </a:spcAft>
                <a:buClr>
                  <a:srgbClr val="FFFFFF"/>
                </a:buClr>
                <a:buSzPts val="2400"/>
                <a:buFont typeface="Trebuchet MS"/>
                <a:buNone/>
              </a:pPr>
              <a:r>
                <a:rPr lang="en-US" sz="2400" b="1">
                  <a:solidFill>
                    <a:srgbClr val="FFFFFF"/>
                  </a:solidFill>
                  <a:latin typeface="Trebuchet MS"/>
                  <a:ea typeface="Trebuchet MS"/>
                  <a:cs typeface="Trebuchet MS"/>
                  <a:sym typeface="Trebuchet MS"/>
                </a:rPr>
                <a:t>Information Sharing Statutes</a:t>
              </a:r>
              <a:endParaRPr/>
            </a:p>
          </p:txBody>
        </p:sp>
        <p:sp>
          <p:nvSpPr>
            <p:cNvPr id="390" name="Google Shape;390;p57"/>
            <p:cNvSpPr/>
            <p:nvPr/>
          </p:nvSpPr>
          <p:spPr>
            <a:xfrm>
              <a:off x="0" y="3717479"/>
              <a:ext cx="7010400" cy="604800"/>
            </a:xfrm>
            <a:prstGeom prst="rect">
              <a:avLst/>
            </a:prstGeom>
            <a:solidFill>
              <a:srgbClr val="FFFFFF">
                <a:alpha val="89800"/>
              </a:srgbClr>
            </a:solidFill>
            <a:ln w="25400" cap="flat" cmpd="sng">
              <a:solidFill>
                <a:srgbClr val="0065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7"/>
            <p:cNvSpPr/>
            <p:nvPr/>
          </p:nvSpPr>
          <p:spPr>
            <a:xfrm>
              <a:off x="350520" y="3363240"/>
              <a:ext cx="4907400" cy="708600"/>
            </a:xfrm>
            <a:prstGeom prst="roundRect">
              <a:avLst>
                <a:gd name="adj" fmla="val 16667"/>
              </a:avLst>
            </a:prstGeom>
            <a:solidFill>
              <a:srgbClr val="00206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7"/>
            <p:cNvSpPr txBox="1"/>
            <p:nvPr/>
          </p:nvSpPr>
          <p:spPr>
            <a:xfrm>
              <a:off x="385105" y="3397825"/>
              <a:ext cx="4838100" cy="639300"/>
            </a:xfrm>
            <a:prstGeom prst="rect">
              <a:avLst/>
            </a:prstGeom>
            <a:noFill/>
            <a:ln>
              <a:noFill/>
            </a:ln>
          </p:spPr>
          <p:txBody>
            <a:bodyPr spcFirstLastPara="1" wrap="square" lIns="185475" tIns="0" rIns="185475" bIns="0" anchor="ctr" anchorCtr="0">
              <a:noAutofit/>
            </a:bodyPr>
            <a:lstStyle/>
            <a:p>
              <a:pPr marL="0" marR="0" lvl="0" indent="0" algn="l" rtl="0">
                <a:lnSpc>
                  <a:spcPct val="90000"/>
                </a:lnSpc>
                <a:spcBef>
                  <a:spcPts val="0"/>
                </a:spcBef>
                <a:spcAft>
                  <a:spcPts val="0"/>
                </a:spcAft>
                <a:buClr>
                  <a:srgbClr val="FFFFFF"/>
                </a:buClr>
                <a:buSzPts val="2400"/>
                <a:buFont typeface="Trebuchet MS"/>
                <a:buNone/>
              </a:pPr>
              <a:r>
                <a:rPr lang="en-US" sz="2400" b="1">
                  <a:solidFill>
                    <a:srgbClr val="FFFFFF"/>
                  </a:solidFill>
                  <a:latin typeface="Trebuchet MS"/>
                  <a:ea typeface="Trebuchet MS"/>
                  <a:cs typeface="Trebuchet MS"/>
                  <a:sym typeface="Trebuchet MS"/>
                </a:rPr>
                <a:t>Claire Davis School Safety Act </a:t>
              </a:r>
              <a:r>
                <a:rPr lang="en-US" sz="2000" b="1">
                  <a:solidFill>
                    <a:srgbClr val="FFFFFF"/>
                  </a:solidFill>
                  <a:latin typeface="Trebuchet MS"/>
                  <a:ea typeface="Trebuchet MS"/>
                  <a:cs typeface="Trebuchet MS"/>
                  <a:sym typeface="Trebuchet MS"/>
                </a:rPr>
                <a:t>(Colorado Senate Bill)</a:t>
              </a:r>
              <a:endParaRPr sz="1000"/>
            </a:p>
          </p:txBody>
        </p:sp>
      </p:grpSp>
      <p:sp>
        <p:nvSpPr>
          <p:cNvPr id="393" name="Google Shape;393;p57"/>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a:solidFill>
                  <a:srgbClr val="EFEFEF"/>
                </a:solidFill>
              </a:rPr>
              <a:t> PREREQUISITES: LEGAL, POLICY, &amp; KEY STEPS</a:t>
            </a:r>
            <a:endParaRPr sz="3000">
              <a:solidFill>
                <a:srgbClr val="EFEFE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8"/>
          <p:cNvSpPr txBox="1"/>
          <p:nvPr/>
        </p:nvSpPr>
        <p:spPr>
          <a:xfrm>
            <a:off x="228600" y="609600"/>
            <a:ext cx="8686800" cy="8382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FERPA</a:t>
            </a:r>
            <a:endParaRPr sz="4500" b="1">
              <a:solidFill>
                <a:srgbClr val="1D1160"/>
              </a:solidFill>
              <a:latin typeface="Open Sans"/>
              <a:ea typeface="Open Sans"/>
              <a:cs typeface="Open Sans"/>
              <a:sym typeface="Open Sans"/>
            </a:endParaRPr>
          </a:p>
        </p:txBody>
      </p:sp>
      <p:sp>
        <p:nvSpPr>
          <p:cNvPr id="399" name="Google Shape;399;p58"/>
          <p:cNvSpPr txBox="1"/>
          <p:nvPr/>
        </p:nvSpPr>
        <p:spPr>
          <a:xfrm>
            <a:off x="304800" y="1371600"/>
            <a:ext cx="8763000" cy="5638800"/>
          </a:xfrm>
          <a:prstGeom prst="rect">
            <a:avLst/>
          </a:prstGeom>
          <a:noFill/>
          <a:ln>
            <a:noFill/>
          </a:ln>
        </p:spPr>
        <p:txBody>
          <a:bodyPr spcFirstLastPara="1" wrap="square" lIns="64275" tIns="32125" rIns="64275" bIns="32125" anchor="t" anchorCtr="0">
            <a:noAutofit/>
          </a:bodyPr>
          <a:lstStyle/>
          <a:p>
            <a:pPr marL="285750" lvl="0" indent="-292100" algn="l" rtl="0">
              <a:lnSpc>
                <a:spcPct val="90000"/>
              </a:lnSpc>
              <a:spcBef>
                <a:spcPts val="0"/>
              </a:spcBef>
              <a:spcAft>
                <a:spcPts val="0"/>
              </a:spcAft>
              <a:buClr>
                <a:srgbClr val="141617"/>
              </a:buClr>
              <a:buSzPts val="2300"/>
              <a:buChar char="•"/>
            </a:pPr>
            <a:r>
              <a:rPr lang="en-US" sz="2300">
                <a:solidFill>
                  <a:srgbClr val="141617"/>
                </a:solidFill>
                <a:latin typeface="Trebuchet MS"/>
                <a:ea typeface="Trebuchet MS"/>
                <a:cs typeface="Trebuchet MS"/>
                <a:sym typeface="Trebuchet MS"/>
              </a:rPr>
              <a:t>May disclose information to appropriate parties when knowledge of the information is necessary</a:t>
            </a:r>
            <a:r>
              <a:rPr lang="en-US" sz="2300" b="1">
                <a:solidFill>
                  <a:srgbClr val="141617"/>
                </a:solidFill>
                <a:latin typeface="Trebuchet MS"/>
                <a:ea typeface="Trebuchet MS"/>
                <a:cs typeface="Trebuchet MS"/>
                <a:sym typeface="Trebuchet MS"/>
              </a:rPr>
              <a:t> </a:t>
            </a:r>
            <a:r>
              <a:rPr lang="en-US" sz="2300" b="1">
                <a:solidFill>
                  <a:srgbClr val="C00000"/>
                </a:solidFill>
                <a:latin typeface="Trebuchet MS"/>
                <a:ea typeface="Trebuchet MS"/>
                <a:cs typeface="Trebuchet MS"/>
                <a:sym typeface="Trebuchet MS"/>
              </a:rPr>
              <a:t>to protect the health and safety of a student or other individual</a:t>
            </a:r>
            <a:r>
              <a:rPr lang="en-US" sz="2300">
                <a:solidFill>
                  <a:srgbClr val="141617"/>
                </a:solidFill>
                <a:latin typeface="Trebuchet MS"/>
                <a:ea typeface="Trebuchet MS"/>
                <a:cs typeface="Trebuchet MS"/>
                <a:sym typeface="Trebuchet MS"/>
              </a:rPr>
              <a:t>, if there is a significant and articulable threat to the health and safety of an individual.</a:t>
            </a:r>
            <a:endParaRPr sz="2200">
              <a:solidFill>
                <a:srgbClr val="53585F"/>
              </a:solidFill>
              <a:latin typeface="Trebuchet MS"/>
              <a:ea typeface="Trebuchet MS"/>
              <a:cs typeface="Trebuchet MS"/>
              <a:sym typeface="Trebuchet MS"/>
            </a:endParaRPr>
          </a:p>
          <a:p>
            <a:pPr marL="346075" lvl="0" indent="-292100" algn="l" rtl="0">
              <a:lnSpc>
                <a:spcPct val="90000"/>
              </a:lnSpc>
              <a:spcBef>
                <a:spcPts val="1200"/>
              </a:spcBef>
              <a:spcAft>
                <a:spcPts val="0"/>
              </a:spcAft>
              <a:buClr>
                <a:srgbClr val="141617"/>
              </a:buClr>
              <a:buSzPts val="2300"/>
              <a:buChar char="•"/>
            </a:pPr>
            <a:r>
              <a:rPr lang="en-US" sz="2300">
                <a:solidFill>
                  <a:srgbClr val="141617"/>
                </a:solidFill>
                <a:latin typeface="Trebuchet MS"/>
                <a:ea typeface="Trebuchet MS"/>
                <a:cs typeface="Trebuchet MS"/>
                <a:sym typeface="Trebuchet MS"/>
              </a:rPr>
              <a:t>Information covered by FERPA can be disclosed to </a:t>
            </a:r>
            <a:r>
              <a:rPr lang="en-US" sz="2300" b="1">
                <a:solidFill>
                  <a:srgbClr val="C00000"/>
                </a:solidFill>
                <a:latin typeface="Trebuchet MS"/>
                <a:ea typeface="Trebuchet MS"/>
                <a:cs typeface="Trebuchet MS"/>
                <a:sym typeface="Trebuchet MS"/>
              </a:rPr>
              <a:t>school staff who has legitimate interests in the behavior of that student</a:t>
            </a:r>
            <a:r>
              <a:rPr lang="en-US" sz="2300" b="1">
                <a:solidFill>
                  <a:srgbClr val="141617"/>
                </a:solidFill>
                <a:latin typeface="Trebuchet MS"/>
                <a:ea typeface="Trebuchet MS"/>
                <a:cs typeface="Trebuchet MS"/>
                <a:sym typeface="Trebuchet MS"/>
              </a:rPr>
              <a:t>.</a:t>
            </a:r>
            <a:r>
              <a:rPr lang="en-US" sz="2300">
                <a:solidFill>
                  <a:srgbClr val="141617"/>
                </a:solidFill>
                <a:latin typeface="Trebuchet MS"/>
                <a:ea typeface="Trebuchet MS"/>
                <a:cs typeface="Trebuchet MS"/>
                <a:sym typeface="Trebuchet MS"/>
              </a:rPr>
              <a:t>               </a:t>
            </a:r>
            <a:endParaRPr sz="2200">
              <a:solidFill>
                <a:srgbClr val="53585F"/>
              </a:solidFill>
              <a:latin typeface="Trebuchet MS"/>
              <a:ea typeface="Trebuchet MS"/>
              <a:cs typeface="Trebuchet MS"/>
              <a:sym typeface="Trebuchet MS"/>
            </a:endParaRPr>
          </a:p>
          <a:p>
            <a:pPr marL="346075" lvl="0" indent="-292100" algn="l" rtl="0">
              <a:lnSpc>
                <a:spcPct val="90000"/>
              </a:lnSpc>
              <a:spcBef>
                <a:spcPts val="1200"/>
              </a:spcBef>
              <a:spcAft>
                <a:spcPts val="0"/>
              </a:spcAft>
              <a:buClr>
                <a:srgbClr val="141617"/>
              </a:buClr>
              <a:buSzPts val="2300"/>
              <a:buChar char="•"/>
            </a:pPr>
            <a:r>
              <a:rPr lang="en-US" sz="2300">
                <a:solidFill>
                  <a:srgbClr val="141617"/>
                </a:solidFill>
                <a:latin typeface="Trebuchet MS"/>
                <a:ea typeface="Trebuchet MS"/>
                <a:cs typeface="Trebuchet MS"/>
                <a:sym typeface="Trebuchet MS"/>
              </a:rPr>
              <a:t>Such information can be disclosed to staff of </a:t>
            </a:r>
            <a:r>
              <a:rPr lang="en-US" sz="2300" b="1">
                <a:solidFill>
                  <a:srgbClr val="C00000"/>
                </a:solidFill>
                <a:latin typeface="Trebuchet MS"/>
                <a:ea typeface="Trebuchet MS"/>
                <a:cs typeface="Trebuchet MS"/>
                <a:sym typeface="Trebuchet MS"/>
              </a:rPr>
              <a:t>another school </a:t>
            </a:r>
            <a:r>
              <a:rPr lang="en-US" sz="2300">
                <a:solidFill>
                  <a:srgbClr val="141617"/>
                </a:solidFill>
                <a:latin typeface="Trebuchet MS"/>
                <a:ea typeface="Trebuchet MS"/>
                <a:cs typeface="Trebuchet MS"/>
                <a:sym typeface="Trebuchet MS"/>
              </a:rPr>
              <a:t>who have legitimate educational interests in the behavior of that student.        </a:t>
            </a:r>
            <a:endParaRPr sz="2200">
              <a:solidFill>
                <a:srgbClr val="53585F"/>
              </a:solidFill>
              <a:latin typeface="Trebuchet MS"/>
              <a:ea typeface="Trebuchet MS"/>
              <a:cs typeface="Trebuchet MS"/>
              <a:sym typeface="Trebuchet MS"/>
            </a:endParaRPr>
          </a:p>
          <a:p>
            <a:pPr marL="60325" lvl="0" indent="0" algn="l" rtl="0">
              <a:lnSpc>
                <a:spcPct val="90000"/>
              </a:lnSpc>
              <a:spcBef>
                <a:spcPts val="1200"/>
              </a:spcBef>
              <a:spcAft>
                <a:spcPts val="0"/>
              </a:spcAft>
              <a:buNone/>
            </a:pPr>
            <a:endParaRPr sz="2300" b="1">
              <a:solidFill>
                <a:srgbClr val="141617"/>
              </a:solidFill>
              <a:latin typeface="Trebuchet MS"/>
              <a:ea typeface="Trebuchet MS"/>
              <a:cs typeface="Trebuchet MS"/>
              <a:sym typeface="Trebuchet MS"/>
            </a:endParaRPr>
          </a:p>
          <a:p>
            <a:pPr marL="60325" lvl="0" indent="0" algn="ctr" rtl="0">
              <a:lnSpc>
                <a:spcPct val="90000"/>
              </a:lnSpc>
              <a:spcBef>
                <a:spcPts val="1200"/>
              </a:spcBef>
              <a:spcAft>
                <a:spcPts val="0"/>
              </a:spcAft>
              <a:buNone/>
            </a:pPr>
            <a:endParaRPr sz="2200">
              <a:solidFill>
                <a:srgbClr val="53585F"/>
              </a:solidFill>
              <a:latin typeface="Trebuchet MS"/>
              <a:ea typeface="Trebuchet MS"/>
              <a:cs typeface="Trebuchet MS"/>
              <a:sym typeface="Trebuchet MS"/>
            </a:endParaRPr>
          </a:p>
          <a:p>
            <a:pPr marL="60325" lvl="0" indent="0" algn="l" rtl="0">
              <a:lnSpc>
                <a:spcPct val="90000"/>
              </a:lnSpc>
              <a:spcBef>
                <a:spcPts val="1200"/>
              </a:spcBef>
              <a:spcAft>
                <a:spcPts val="0"/>
              </a:spcAft>
              <a:buNone/>
            </a:pPr>
            <a:endParaRPr sz="2000">
              <a:solidFill>
                <a:srgbClr val="53585F"/>
              </a:solidFill>
              <a:latin typeface="Trebuchet MS"/>
              <a:ea typeface="Trebuchet MS"/>
              <a:cs typeface="Trebuchet MS"/>
              <a:sym typeface="Trebuchet MS"/>
            </a:endParaRPr>
          </a:p>
          <a:p>
            <a:pPr marL="182880" lvl="0" indent="-182880" algn="l" rtl="0">
              <a:lnSpc>
                <a:spcPct val="90000"/>
              </a:lnSpc>
              <a:spcBef>
                <a:spcPts val="1200"/>
              </a:spcBef>
              <a:spcAft>
                <a:spcPts val="0"/>
              </a:spcAft>
              <a:buNone/>
            </a:pPr>
            <a:endParaRPr sz="2200">
              <a:solidFill>
                <a:srgbClr val="53585F"/>
              </a:solidFill>
              <a:latin typeface="Trebuchet MS"/>
              <a:ea typeface="Trebuchet MS"/>
              <a:cs typeface="Trebuchet MS"/>
              <a:sym typeface="Trebuchet MS"/>
            </a:endParaRPr>
          </a:p>
          <a:p>
            <a:pPr marL="241092" lvl="0" indent="-241092" algn="l" rtl="0">
              <a:lnSpc>
                <a:spcPct val="90000"/>
              </a:lnSpc>
              <a:spcBef>
                <a:spcPts val="1200"/>
              </a:spcBef>
              <a:spcAft>
                <a:spcPts val="0"/>
              </a:spcAft>
              <a:buNone/>
            </a:pPr>
            <a:endParaRPr sz="2200">
              <a:solidFill>
                <a:srgbClr val="C00000"/>
              </a:solidFill>
              <a:latin typeface="Trebuchet MS"/>
              <a:ea typeface="Trebuchet MS"/>
              <a:cs typeface="Trebuchet MS"/>
              <a:sym typeface="Trebuchet MS"/>
            </a:endParaRPr>
          </a:p>
        </p:txBody>
      </p:sp>
      <p:sp>
        <p:nvSpPr>
          <p:cNvPr id="400" name="Google Shape;400;p58"/>
          <p:cNvSpPr txBox="1"/>
          <p:nvPr/>
        </p:nvSpPr>
        <p:spPr>
          <a:xfrm>
            <a:off x="8534400" y="6553200"/>
            <a:ext cx="6096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2, 13</a:t>
            </a:r>
            <a:endParaRPr/>
          </a:p>
        </p:txBody>
      </p:sp>
      <p:sp>
        <p:nvSpPr>
          <p:cNvPr id="401" name="Google Shape;401;p58"/>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a:solidFill>
                  <a:srgbClr val="EFEFEF"/>
                </a:solidFill>
              </a:rPr>
              <a:t> PREREQUISITES: LEGAL, POLICY, &amp; KEY STEPS</a:t>
            </a:r>
            <a:endParaRPr sz="3000">
              <a:solidFill>
                <a:srgbClr val="EFEFE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9"/>
          <p:cNvSpPr txBox="1"/>
          <p:nvPr/>
        </p:nvSpPr>
        <p:spPr>
          <a:xfrm>
            <a:off x="228600" y="533400"/>
            <a:ext cx="8686800" cy="8382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FERPA and HIPAA</a:t>
            </a:r>
            <a:endParaRPr sz="4500" b="1">
              <a:solidFill>
                <a:srgbClr val="1D1160"/>
              </a:solidFill>
              <a:latin typeface="Open Sans"/>
              <a:ea typeface="Open Sans"/>
              <a:cs typeface="Open Sans"/>
              <a:sym typeface="Open Sans"/>
            </a:endParaRPr>
          </a:p>
        </p:txBody>
      </p:sp>
      <p:sp>
        <p:nvSpPr>
          <p:cNvPr id="407" name="Google Shape;407;p59"/>
          <p:cNvSpPr txBox="1"/>
          <p:nvPr/>
        </p:nvSpPr>
        <p:spPr>
          <a:xfrm>
            <a:off x="304800" y="1066800"/>
            <a:ext cx="8763000" cy="5181600"/>
          </a:xfrm>
          <a:prstGeom prst="rect">
            <a:avLst/>
          </a:prstGeom>
          <a:noFill/>
          <a:ln>
            <a:noFill/>
          </a:ln>
        </p:spPr>
        <p:txBody>
          <a:bodyPr spcFirstLastPara="1" wrap="square" lIns="64275" tIns="32125" rIns="64275" bIns="32125" anchor="t" anchorCtr="0">
            <a:normAutofit/>
          </a:bodyPr>
          <a:lstStyle/>
          <a:p>
            <a:pPr marL="285750" lvl="0" indent="-165100" algn="l" rtl="0">
              <a:spcBef>
                <a:spcPts val="0"/>
              </a:spcBef>
              <a:spcAft>
                <a:spcPts val="0"/>
              </a:spcAft>
              <a:buNone/>
            </a:pPr>
            <a:endParaRPr sz="1900">
              <a:solidFill>
                <a:srgbClr val="53585F"/>
              </a:solidFill>
              <a:latin typeface="Trebuchet MS"/>
              <a:ea typeface="Trebuchet MS"/>
              <a:cs typeface="Trebuchet MS"/>
              <a:sym typeface="Trebuchet MS"/>
            </a:endParaRPr>
          </a:p>
          <a:p>
            <a:pPr marL="182880" lvl="0" indent="-182880" algn="l" rtl="0">
              <a:spcBef>
                <a:spcPts val="1200"/>
              </a:spcBef>
              <a:spcAft>
                <a:spcPts val="0"/>
              </a:spcAft>
              <a:buNone/>
            </a:pPr>
            <a:endParaRPr sz="2100">
              <a:solidFill>
                <a:srgbClr val="53585F"/>
              </a:solidFill>
              <a:latin typeface="Trebuchet MS"/>
              <a:ea typeface="Trebuchet MS"/>
              <a:cs typeface="Trebuchet MS"/>
              <a:sym typeface="Trebuchet MS"/>
            </a:endParaRPr>
          </a:p>
          <a:p>
            <a:pPr marL="241092" lvl="0" indent="-241092" algn="l" rtl="0">
              <a:spcBef>
                <a:spcPts val="1200"/>
              </a:spcBef>
              <a:spcAft>
                <a:spcPts val="0"/>
              </a:spcAft>
              <a:buNone/>
            </a:pPr>
            <a:endParaRPr sz="2100">
              <a:solidFill>
                <a:srgbClr val="C00000"/>
              </a:solidFill>
              <a:latin typeface="Trebuchet MS"/>
              <a:ea typeface="Trebuchet MS"/>
              <a:cs typeface="Trebuchet MS"/>
              <a:sym typeface="Trebuchet MS"/>
            </a:endParaRPr>
          </a:p>
        </p:txBody>
      </p:sp>
      <p:sp>
        <p:nvSpPr>
          <p:cNvPr id="408" name="Google Shape;408;p59"/>
          <p:cNvSpPr txBox="1"/>
          <p:nvPr/>
        </p:nvSpPr>
        <p:spPr>
          <a:xfrm>
            <a:off x="109350" y="1295400"/>
            <a:ext cx="8873100" cy="4724400"/>
          </a:xfrm>
          <a:prstGeom prst="rect">
            <a:avLst/>
          </a:prstGeom>
          <a:noFill/>
          <a:ln>
            <a:noFill/>
          </a:ln>
        </p:spPr>
        <p:txBody>
          <a:bodyPr spcFirstLastPara="1" wrap="square" lIns="64275" tIns="32125" rIns="64275" bIns="32125" anchor="t" anchorCtr="0">
            <a:noAutofit/>
          </a:bodyPr>
          <a:lstStyle/>
          <a:p>
            <a:pPr marL="285750" marR="0" lvl="0" indent="-271780" algn="l" rtl="0">
              <a:lnSpc>
                <a:spcPct val="90000"/>
              </a:lnSpc>
              <a:spcBef>
                <a:spcPts val="0"/>
              </a:spcBef>
              <a:spcAft>
                <a:spcPts val="0"/>
              </a:spcAft>
              <a:buClr>
                <a:srgbClr val="141617"/>
              </a:buClr>
              <a:buSzPts val="2000"/>
              <a:buFont typeface="Arial"/>
              <a:buChar char="•"/>
            </a:pPr>
            <a:r>
              <a:rPr lang="en-US" sz="2000">
                <a:solidFill>
                  <a:srgbClr val="141617"/>
                </a:solidFill>
                <a:latin typeface="Trebuchet MS"/>
                <a:ea typeface="Trebuchet MS"/>
                <a:cs typeface="Trebuchet MS"/>
                <a:sym typeface="Trebuchet MS"/>
              </a:rPr>
              <a:t>Most student records are covered by FERPA</a:t>
            </a:r>
            <a:endParaRPr sz="1375"/>
          </a:p>
          <a:p>
            <a:pPr marL="285750" marR="0" lvl="0" indent="-271780" algn="l" rtl="0">
              <a:lnSpc>
                <a:spcPct val="90000"/>
              </a:lnSpc>
              <a:spcBef>
                <a:spcPts val="1200"/>
              </a:spcBef>
              <a:spcAft>
                <a:spcPts val="0"/>
              </a:spcAft>
              <a:buClr>
                <a:srgbClr val="141617"/>
              </a:buClr>
              <a:buSzPts val="2000"/>
              <a:buFont typeface="Arial"/>
              <a:buChar char="•"/>
            </a:pPr>
            <a:r>
              <a:rPr lang="en-US" sz="2000">
                <a:solidFill>
                  <a:srgbClr val="141617"/>
                </a:solidFill>
                <a:latin typeface="Trebuchet MS"/>
                <a:ea typeface="Trebuchet MS"/>
                <a:cs typeface="Trebuchet MS"/>
                <a:sym typeface="Trebuchet MS"/>
              </a:rPr>
              <a:t>Mental health professionals who are working in the school are usually covered by FERPA when they are:</a:t>
            </a:r>
            <a:endParaRPr sz="1375"/>
          </a:p>
          <a:p>
            <a:pPr marL="687571" marR="0" lvl="4" indent="-271780" algn="l" rtl="0">
              <a:lnSpc>
                <a:spcPct val="90000"/>
              </a:lnSpc>
              <a:spcBef>
                <a:spcPts val="1200"/>
              </a:spcBef>
              <a:spcAft>
                <a:spcPts val="0"/>
              </a:spcAft>
              <a:buClr>
                <a:srgbClr val="141617"/>
              </a:buClr>
              <a:buSzPts val="2000"/>
              <a:buFont typeface="Arial"/>
              <a:buChar char="•"/>
            </a:pPr>
            <a:r>
              <a:rPr lang="en-US" sz="2000" b="0" i="0" u="none" strike="noStrike" cap="none">
                <a:solidFill>
                  <a:srgbClr val="141617"/>
                </a:solidFill>
                <a:latin typeface="Trebuchet MS"/>
                <a:ea typeface="Trebuchet MS"/>
                <a:cs typeface="Trebuchet MS"/>
                <a:sym typeface="Trebuchet MS"/>
              </a:rPr>
              <a:t>Employed by the school</a:t>
            </a:r>
            <a:endParaRPr sz="1375"/>
          </a:p>
          <a:p>
            <a:pPr marL="687571" marR="0" lvl="4" indent="-271780" algn="l" rtl="0">
              <a:lnSpc>
                <a:spcPct val="90000"/>
              </a:lnSpc>
              <a:spcBef>
                <a:spcPts val="1200"/>
              </a:spcBef>
              <a:spcAft>
                <a:spcPts val="0"/>
              </a:spcAft>
              <a:buClr>
                <a:srgbClr val="141617"/>
              </a:buClr>
              <a:buSzPts val="2000"/>
              <a:buFont typeface="Arial"/>
              <a:buChar char="•"/>
            </a:pPr>
            <a:r>
              <a:rPr lang="en-US" sz="2000" b="0" i="0" u="none" strike="noStrike" cap="none">
                <a:solidFill>
                  <a:srgbClr val="141617"/>
                </a:solidFill>
                <a:latin typeface="Trebuchet MS"/>
                <a:ea typeface="Trebuchet MS"/>
                <a:cs typeface="Trebuchet MS"/>
                <a:sym typeface="Trebuchet MS"/>
              </a:rPr>
              <a:t>Contracted by the school and maintain their records in a school database</a:t>
            </a:r>
            <a:endParaRPr sz="1375"/>
          </a:p>
          <a:p>
            <a:pPr marL="401821" marR="0" lvl="4" indent="0" algn="l" rtl="0">
              <a:lnSpc>
                <a:spcPct val="90000"/>
              </a:lnSpc>
              <a:spcBef>
                <a:spcPts val="1200"/>
              </a:spcBef>
              <a:spcAft>
                <a:spcPts val="0"/>
              </a:spcAft>
              <a:buNone/>
            </a:pPr>
            <a:r>
              <a:rPr lang="en-US" sz="2000" b="0" i="0" u="none" strike="noStrike" cap="none">
                <a:solidFill>
                  <a:srgbClr val="141617"/>
                </a:solidFill>
                <a:latin typeface="Trebuchet MS"/>
                <a:ea typeface="Trebuchet MS"/>
                <a:cs typeface="Trebuchet MS"/>
                <a:sym typeface="Trebuchet MS"/>
              </a:rPr>
              <a:t>HIPAA does not usually apply to schools, because any health information collected by an educational institution is considered an educational record under FERPA. </a:t>
            </a:r>
            <a:endParaRPr sz="1375"/>
          </a:p>
          <a:p>
            <a:pPr marL="401821" marR="0" lvl="4" indent="0" algn="l" rtl="0">
              <a:lnSpc>
                <a:spcPct val="90000"/>
              </a:lnSpc>
              <a:spcBef>
                <a:spcPts val="1200"/>
              </a:spcBef>
              <a:spcAft>
                <a:spcPts val="0"/>
              </a:spcAft>
              <a:buNone/>
            </a:pPr>
            <a:r>
              <a:rPr lang="en-US" sz="2000">
                <a:solidFill>
                  <a:srgbClr val="141617"/>
                </a:solidFill>
                <a:latin typeface="Trebuchet MS"/>
                <a:ea typeface="Trebuchet MS"/>
                <a:cs typeface="Trebuchet MS"/>
                <a:sym typeface="Trebuchet MS"/>
              </a:rPr>
              <a:t>Missouri’s AG Office has not provided specific guidance.</a:t>
            </a:r>
            <a:r>
              <a:rPr lang="en-US" sz="2000" b="0" i="0" u="none" strike="noStrike" cap="none">
                <a:solidFill>
                  <a:srgbClr val="141617"/>
                </a:solidFill>
                <a:latin typeface="Trebuchet MS"/>
                <a:ea typeface="Trebuchet MS"/>
                <a:cs typeface="Trebuchet MS"/>
                <a:sym typeface="Trebuchet MS"/>
              </a:rPr>
              <a:t> The Colorado AG’s Office has said, “Educators should err on the side of safety.  Neither a school nor a school employee can be sued for claimed violations of FERPA.” </a:t>
            </a:r>
            <a:endParaRPr sz="1475" b="0" i="0" u="none" strike="noStrike" cap="none">
              <a:solidFill>
                <a:srgbClr val="141617"/>
              </a:solidFill>
              <a:latin typeface="Trebuchet MS"/>
              <a:ea typeface="Trebuchet MS"/>
              <a:cs typeface="Trebuchet MS"/>
              <a:sym typeface="Trebuchet MS"/>
            </a:endParaRPr>
          </a:p>
          <a:p>
            <a:pPr marL="401821" marR="0" lvl="4" indent="0" algn="ctr" rtl="0">
              <a:lnSpc>
                <a:spcPct val="90000"/>
              </a:lnSpc>
              <a:spcBef>
                <a:spcPts val="1200"/>
              </a:spcBef>
              <a:spcAft>
                <a:spcPts val="0"/>
              </a:spcAft>
              <a:buNone/>
            </a:pPr>
            <a:endParaRPr sz="400">
              <a:solidFill>
                <a:srgbClr val="FF0000"/>
              </a:solidFill>
              <a:latin typeface="Trebuchet MS"/>
              <a:ea typeface="Trebuchet MS"/>
              <a:cs typeface="Trebuchet MS"/>
              <a:sym typeface="Trebuchet MS"/>
            </a:endParaRPr>
          </a:p>
          <a:p>
            <a:pPr marL="401821" marR="0" lvl="4" indent="0" algn="ctr" rtl="0">
              <a:lnSpc>
                <a:spcPct val="90000"/>
              </a:lnSpc>
              <a:spcBef>
                <a:spcPts val="1200"/>
              </a:spcBef>
              <a:spcAft>
                <a:spcPts val="0"/>
              </a:spcAft>
              <a:buNone/>
            </a:pPr>
            <a:r>
              <a:rPr lang="en-US" sz="2000" b="0" i="0" u="none" strike="noStrike" cap="none">
                <a:solidFill>
                  <a:srgbClr val="FF0000"/>
                </a:solidFill>
                <a:latin typeface="Trebuchet MS"/>
                <a:ea typeface="Trebuchet MS"/>
                <a:cs typeface="Trebuchet MS"/>
                <a:sym typeface="Trebuchet MS"/>
              </a:rPr>
              <a:t>When in doubt, check with your legal counsel.</a:t>
            </a:r>
            <a:endParaRPr sz="1375"/>
          </a:p>
          <a:p>
            <a:pPr marL="687571" marR="0" lvl="4" indent="-162433" algn="l" rtl="0">
              <a:lnSpc>
                <a:spcPct val="90000"/>
              </a:lnSpc>
              <a:spcBef>
                <a:spcPts val="1200"/>
              </a:spcBef>
              <a:spcAft>
                <a:spcPts val="0"/>
              </a:spcAft>
              <a:buClr>
                <a:srgbClr val="53585F"/>
              </a:buClr>
              <a:buSzPts val="1313"/>
              <a:buFont typeface="Arial"/>
              <a:buNone/>
            </a:pPr>
            <a:endParaRPr sz="1812" b="1" i="0" u="none" strike="noStrike" cap="none">
              <a:solidFill>
                <a:srgbClr val="141617"/>
              </a:solidFill>
              <a:latin typeface="Trebuchet MS"/>
              <a:ea typeface="Trebuchet MS"/>
              <a:cs typeface="Trebuchet MS"/>
              <a:sym typeface="Trebuchet MS"/>
            </a:endParaRPr>
          </a:p>
          <a:p>
            <a:pPr marL="182880" marR="0" lvl="0" indent="-182880" algn="l" rtl="0">
              <a:lnSpc>
                <a:spcPct val="90000"/>
              </a:lnSpc>
              <a:spcBef>
                <a:spcPts val="1200"/>
              </a:spcBef>
              <a:spcAft>
                <a:spcPts val="0"/>
              </a:spcAft>
              <a:buClr>
                <a:srgbClr val="53585F"/>
              </a:buClr>
              <a:buSzPts val="1313"/>
              <a:buFont typeface="Noto Sans Symbols"/>
              <a:buNone/>
            </a:pPr>
            <a:endParaRPr sz="1812">
              <a:solidFill>
                <a:srgbClr val="53585F"/>
              </a:solidFill>
              <a:latin typeface="Trebuchet MS"/>
              <a:ea typeface="Trebuchet MS"/>
              <a:cs typeface="Trebuchet MS"/>
              <a:sym typeface="Trebuchet MS"/>
            </a:endParaRPr>
          </a:p>
          <a:p>
            <a:pPr marL="182880" marR="0" lvl="0" indent="-182880" algn="l" rtl="0">
              <a:lnSpc>
                <a:spcPct val="90000"/>
              </a:lnSpc>
              <a:spcBef>
                <a:spcPts val="1200"/>
              </a:spcBef>
              <a:spcAft>
                <a:spcPts val="0"/>
              </a:spcAft>
              <a:buClr>
                <a:srgbClr val="53585F"/>
              </a:buClr>
              <a:buSzPts val="1313"/>
              <a:buFont typeface="Noto Sans Symbols"/>
              <a:buNone/>
            </a:pPr>
            <a:endParaRPr sz="1812">
              <a:solidFill>
                <a:srgbClr val="53585F"/>
              </a:solidFill>
              <a:latin typeface="Trebuchet MS"/>
              <a:ea typeface="Trebuchet MS"/>
              <a:cs typeface="Trebuchet MS"/>
              <a:sym typeface="Trebuchet MS"/>
            </a:endParaRPr>
          </a:p>
          <a:p>
            <a:pPr marL="241092" marR="0" lvl="0" indent="-241092" algn="l" rtl="0">
              <a:lnSpc>
                <a:spcPct val="90000"/>
              </a:lnSpc>
              <a:spcBef>
                <a:spcPts val="1200"/>
              </a:spcBef>
              <a:spcAft>
                <a:spcPts val="0"/>
              </a:spcAft>
              <a:buNone/>
            </a:pPr>
            <a:endParaRPr sz="1812">
              <a:solidFill>
                <a:srgbClr val="C00000"/>
              </a:solidFill>
              <a:latin typeface="Trebuchet MS"/>
              <a:ea typeface="Trebuchet MS"/>
              <a:cs typeface="Trebuchet MS"/>
              <a:sym typeface="Trebuchet MS"/>
            </a:endParaRPr>
          </a:p>
        </p:txBody>
      </p:sp>
      <p:sp>
        <p:nvSpPr>
          <p:cNvPr id="409" name="Google Shape;409;p59"/>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12</a:t>
            </a:r>
            <a:endParaRPr/>
          </a:p>
        </p:txBody>
      </p:sp>
      <p:sp>
        <p:nvSpPr>
          <p:cNvPr id="410" name="Google Shape;410;p59"/>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a:solidFill>
                  <a:srgbClr val="EFEFEF"/>
                </a:solidFill>
              </a:rPr>
              <a:t> PREREQUISITES: LEGAL, POLICY, &amp; KEY STEPS</a:t>
            </a:r>
            <a:endParaRPr sz="3000">
              <a:solidFill>
                <a:srgbClr val="EFEFE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0"/>
          <p:cNvSpPr txBox="1"/>
          <p:nvPr/>
        </p:nvSpPr>
        <p:spPr>
          <a:xfrm>
            <a:off x="149075" y="527450"/>
            <a:ext cx="88956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002060"/>
                </a:solidFill>
                <a:latin typeface="Open Sans"/>
                <a:ea typeface="Open Sans"/>
                <a:cs typeface="Open Sans"/>
                <a:sym typeface="Open Sans"/>
              </a:rPr>
              <a:t>Interaction with Parents/Guardians</a:t>
            </a:r>
            <a:endParaRPr sz="4500" b="1">
              <a:solidFill>
                <a:srgbClr val="53585F"/>
              </a:solidFill>
              <a:latin typeface="Open Sans"/>
              <a:ea typeface="Open Sans"/>
              <a:cs typeface="Open Sans"/>
              <a:sym typeface="Open Sans"/>
            </a:endParaRPr>
          </a:p>
        </p:txBody>
      </p:sp>
      <p:sp>
        <p:nvSpPr>
          <p:cNvPr id="416" name="Google Shape;416;p60"/>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a:solidFill>
                  <a:srgbClr val="EFEFEF"/>
                </a:solidFill>
              </a:rPr>
              <a:t> PREREQUISITES: LEGAL, POLICY, &amp; KEY STEPS</a:t>
            </a:r>
            <a:endParaRPr sz="3000">
              <a:solidFill>
                <a:srgbClr val="EFEFEF"/>
              </a:solidFill>
            </a:endParaRPr>
          </a:p>
        </p:txBody>
      </p:sp>
      <p:sp>
        <p:nvSpPr>
          <p:cNvPr id="417" name="Google Shape;417;p60"/>
          <p:cNvSpPr txBox="1"/>
          <p:nvPr/>
        </p:nvSpPr>
        <p:spPr>
          <a:xfrm>
            <a:off x="314800" y="1871875"/>
            <a:ext cx="8531100" cy="4211100"/>
          </a:xfrm>
          <a:prstGeom prst="rect">
            <a:avLst/>
          </a:prstGeom>
          <a:noFill/>
          <a:ln>
            <a:noFill/>
          </a:ln>
        </p:spPr>
        <p:txBody>
          <a:bodyPr spcFirstLastPara="1" wrap="square" lIns="121900" tIns="121900" rIns="121900" bIns="121900" anchor="ctr" anchorCtr="0">
            <a:noAutofit/>
          </a:bodyPr>
          <a:lstStyle/>
          <a:p>
            <a:pPr marL="457200" marR="0" lvl="0" indent="-425450" algn="l" rtl="0">
              <a:lnSpc>
                <a:spcPct val="115000"/>
              </a:lnSpc>
              <a:spcBef>
                <a:spcPts val="0"/>
              </a:spcBef>
              <a:spcAft>
                <a:spcPts val="0"/>
              </a:spcAft>
              <a:buClr>
                <a:srgbClr val="0C0C0C"/>
              </a:buClr>
              <a:buSzPts val="3100"/>
              <a:buFont typeface="Trebuchet MS"/>
              <a:buChar char="●"/>
            </a:pPr>
            <a:r>
              <a:rPr lang="en-US" sz="3100">
                <a:solidFill>
                  <a:srgbClr val="0C0C0C"/>
                </a:solidFill>
                <a:latin typeface="Trebuchet MS"/>
                <a:ea typeface="Trebuchet MS"/>
                <a:cs typeface="Trebuchet MS"/>
                <a:sym typeface="Trebuchet MS"/>
              </a:rPr>
              <a:t>Determine when and how to involve them</a:t>
            </a:r>
            <a:endParaRPr sz="3100">
              <a:solidFill>
                <a:srgbClr val="0C0C0C"/>
              </a:solidFill>
              <a:latin typeface="Trebuchet MS"/>
              <a:ea typeface="Trebuchet MS"/>
              <a:cs typeface="Trebuchet MS"/>
              <a:sym typeface="Trebuchet MS"/>
            </a:endParaRPr>
          </a:p>
          <a:p>
            <a:pPr marL="457200" marR="0" lvl="0" indent="-425450" algn="l" rtl="0">
              <a:lnSpc>
                <a:spcPct val="115000"/>
              </a:lnSpc>
              <a:spcBef>
                <a:spcPts val="1000"/>
              </a:spcBef>
              <a:spcAft>
                <a:spcPts val="0"/>
              </a:spcAft>
              <a:buClr>
                <a:srgbClr val="0C0C0C"/>
              </a:buClr>
              <a:buSzPts val="3100"/>
              <a:buFont typeface="Trebuchet MS"/>
              <a:buChar char="●"/>
            </a:pPr>
            <a:r>
              <a:rPr lang="en-US" sz="3100">
                <a:solidFill>
                  <a:srgbClr val="0C0C0C"/>
                </a:solidFill>
                <a:latin typeface="Trebuchet MS"/>
                <a:ea typeface="Trebuchet MS"/>
                <a:cs typeface="Trebuchet MS"/>
                <a:sym typeface="Trebuchet MS"/>
              </a:rPr>
              <a:t>Provide a copy upon request </a:t>
            </a:r>
            <a:endParaRPr sz="3100">
              <a:solidFill>
                <a:srgbClr val="0C0C0C"/>
              </a:solidFill>
              <a:latin typeface="Trebuchet MS"/>
              <a:ea typeface="Trebuchet MS"/>
              <a:cs typeface="Trebuchet MS"/>
              <a:sym typeface="Trebuchet MS"/>
            </a:endParaRPr>
          </a:p>
          <a:p>
            <a:pPr marL="914400" marR="0" lvl="1" indent="-425450" algn="l" rtl="0">
              <a:lnSpc>
                <a:spcPct val="115000"/>
              </a:lnSpc>
              <a:spcBef>
                <a:spcPts val="1000"/>
              </a:spcBef>
              <a:spcAft>
                <a:spcPts val="0"/>
              </a:spcAft>
              <a:buClr>
                <a:srgbClr val="0C0C0C"/>
              </a:buClr>
              <a:buSzPts val="3100"/>
              <a:buFont typeface="Trebuchet MS"/>
              <a:buChar char="○"/>
            </a:pPr>
            <a:r>
              <a:rPr lang="en-US" sz="2400">
                <a:solidFill>
                  <a:srgbClr val="0C0C0C"/>
                </a:solidFill>
                <a:latin typeface="Trebuchet MS"/>
                <a:ea typeface="Trebuchet MS"/>
                <a:cs typeface="Trebuchet MS"/>
                <a:sym typeface="Trebuchet MS"/>
              </a:rPr>
              <a:t>Consider policy stipulations regarding how to share (such as report redactions and summary reports) to avoid privacy violations or endangering witnesses</a:t>
            </a:r>
            <a:endParaRPr sz="2400">
              <a:solidFill>
                <a:srgbClr val="0C0C0C"/>
              </a:solidFill>
              <a:latin typeface="Trebuchet MS"/>
              <a:ea typeface="Trebuchet MS"/>
              <a:cs typeface="Trebuchet MS"/>
              <a:sym typeface="Trebuchet MS"/>
            </a:endParaRPr>
          </a:p>
          <a:p>
            <a:pPr marL="457200" marR="0" lvl="0" indent="-425450" algn="l" rtl="0">
              <a:lnSpc>
                <a:spcPct val="115000"/>
              </a:lnSpc>
              <a:spcBef>
                <a:spcPts val="1000"/>
              </a:spcBef>
              <a:spcAft>
                <a:spcPts val="1000"/>
              </a:spcAft>
              <a:buClr>
                <a:srgbClr val="0C0C0C"/>
              </a:buClr>
              <a:buSzPts val="3100"/>
              <a:buFont typeface="Trebuchet MS"/>
              <a:buChar char="●"/>
            </a:pPr>
            <a:r>
              <a:rPr lang="en-US" sz="3100">
                <a:solidFill>
                  <a:srgbClr val="0C0C0C"/>
                </a:solidFill>
                <a:latin typeface="Trebuchet MS"/>
                <a:ea typeface="Trebuchet MS"/>
                <a:cs typeface="Trebuchet MS"/>
                <a:sym typeface="Trebuchet MS"/>
              </a:rPr>
              <a:t>Ask about online presence and weapons access</a:t>
            </a:r>
            <a:endParaRPr sz="3100">
              <a:solidFill>
                <a:srgbClr val="0C0C0C"/>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p:nvPr/>
        </p:nvSpPr>
        <p:spPr>
          <a:xfrm>
            <a:off x="0" y="1371600"/>
            <a:ext cx="9144000" cy="3744300"/>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SzPts val="2400"/>
              <a:buFont typeface="Open Sans SemiBold"/>
              <a:buChar char="•"/>
            </a:pPr>
            <a:r>
              <a:rPr lang="en-US" sz="2400">
                <a:latin typeface="Open Sans SemiBold"/>
                <a:ea typeface="Open Sans SemiBold"/>
                <a:cs typeface="Open Sans SemiBold"/>
                <a:sym typeface="Open Sans SemiBold"/>
              </a:rPr>
              <a:t>Understand why violence prevention is possible and how risk assessment works. </a:t>
            </a:r>
            <a:endParaRPr sz="3200">
              <a:latin typeface="Open Sans SemiBold"/>
              <a:ea typeface="Open Sans SemiBold"/>
              <a:cs typeface="Open Sans SemiBold"/>
              <a:sym typeface="Open Sans SemiBold"/>
            </a:endParaRPr>
          </a:p>
          <a:p>
            <a:pPr marL="342900" lvl="0" indent="-342900" algn="l" rtl="0">
              <a:spcBef>
                <a:spcPts val="480"/>
              </a:spcBef>
              <a:spcAft>
                <a:spcPts val="0"/>
              </a:spcAft>
              <a:buSzPts val="2400"/>
              <a:buFont typeface="Open Sans SemiBold"/>
              <a:buChar char="•"/>
            </a:pPr>
            <a:r>
              <a:rPr lang="en-US" sz="2400">
                <a:latin typeface="Open Sans SemiBold"/>
                <a:ea typeface="Open Sans SemiBold"/>
                <a:cs typeface="Open Sans SemiBold"/>
                <a:sym typeface="Open Sans SemiBold"/>
              </a:rPr>
              <a:t>Understand the role of relationships within the culture of the school</a:t>
            </a:r>
            <a:endParaRPr sz="3200">
              <a:latin typeface="Open Sans SemiBold"/>
              <a:ea typeface="Open Sans SemiBold"/>
              <a:cs typeface="Open Sans SemiBold"/>
              <a:sym typeface="Open Sans SemiBold"/>
            </a:endParaRPr>
          </a:p>
          <a:p>
            <a:pPr marL="342900" lvl="0" indent="-342900" algn="l" rtl="0">
              <a:spcBef>
                <a:spcPts val="480"/>
              </a:spcBef>
              <a:spcAft>
                <a:spcPts val="0"/>
              </a:spcAft>
              <a:buSzPts val="2400"/>
              <a:buFont typeface="Open Sans SemiBold"/>
              <a:buChar char="•"/>
            </a:pPr>
            <a:r>
              <a:rPr lang="en-US" sz="2400">
                <a:latin typeface="Open Sans SemiBold"/>
                <a:ea typeface="Open Sans SemiBold"/>
                <a:cs typeface="Open Sans SemiBold"/>
                <a:sym typeface="Open Sans SemiBold"/>
              </a:rPr>
              <a:t>Learn what makes for an effective risk assessment team and program</a:t>
            </a:r>
            <a:endParaRPr sz="3200">
              <a:latin typeface="Open Sans SemiBold"/>
              <a:ea typeface="Open Sans SemiBold"/>
              <a:cs typeface="Open Sans SemiBold"/>
              <a:sym typeface="Open Sans SemiBold"/>
            </a:endParaRPr>
          </a:p>
          <a:p>
            <a:pPr marL="342900" lvl="0" indent="-342900" algn="l" rtl="0">
              <a:spcBef>
                <a:spcPts val="480"/>
              </a:spcBef>
              <a:spcAft>
                <a:spcPts val="0"/>
              </a:spcAft>
              <a:buSzPts val="2400"/>
              <a:buFont typeface="Open Sans SemiBold"/>
              <a:buChar char="•"/>
            </a:pPr>
            <a:r>
              <a:rPr lang="en-US" sz="2400">
                <a:latin typeface="Open Sans SemiBold"/>
                <a:ea typeface="Open Sans SemiBold"/>
                <a:cs typeface="Open Sans SemiBold"/>
                <a:sym typeface="Open Sans SemiBold"/>
              </a:rPr>
              <a:t>Know basic legal issues, confidentiality</a:t>
            </a:r>
            <a:endParaRPr sz="3200">
              <a:latin typeface="Open Sans SemiBold"/>
              <a:ea typeface="Open Sans SemiBold"/>
              <a:cs typeface="Open Sans SemiBold"/>
              <a:sym typeface="Open Sans SemiBold"/>
            </a:endParaRPr>
          </a:p>
          <a:p>
            <a:pPr marL="342900" lvl="0" indent="-342900" algn="l" rtl="0">
              <a:spcBef>
                <a:spcPts val="480"/>
              </a:spcBef>
              <a:spcAft>
                <a:spcPts val="0"/>
              </a:spcAft>
              <a:buSzPts val="2400"/>
              <a:buFont typeface="Open Sans SemiBold"/>
              <a:buChar char="•"/>
            </a:pPr>
            <a:r>
              <a:rPr lang="en-US" sz="2400">
                <a:latin typeface="Open Sans SemiBold"/>
                <a:ea typeface="Open Sans SemiBold"/>
                <a:cs typeface="Open Sans SemiBold"/>
                <a:sym typeface="Open Sans SemiBold"/>
              </a:rPr>
              <a:t>Understand the importance of safe school climates and strategies to enhance school climates. </a:t>
            </a:r>
            <a:endParaRPr sz="3200">
              <a:latin typeface="Open Sans SemiBold"/>
              <a:ea typeface="Open Sans SemiBold"/>
              <a:cs typeface="Open Sans SemiBold"/>
              <a:sym typeface="Open Sans SemiBold"/>
            </a:endParaRPr>
          </a:p>
        </p:txBody>
      </p:sp>
      <p:sp>
        <p:nvSpPr>
          <p:cNvPr id="123" name="Google Shape;123;p27"/>
          <p:cNvSpPr txBox="1"/>
          <p:nvPr/>
        </p:nvSpPr>
        <p:spPr>
          <a:xfrm>
            <a:off x="628649" y="0"/>
            <a:ext cx="78867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Goals of the Course </a:t>
            </a:r>
            <a:r>
              <a:rPr lang="en-US" sz="4500" b="1">
                <a:solidFill>
                  <a:srgbClr val="000000"/>
                </a:solidFill>
                <a:latin typeface="Open Sans"/>
                <a:ea typeface="Open Sans"/>
                <a:cs typeface="Open Sans"/>
                <a:sym typeface="Open Sans"/>
              </a:rPr>
              <a:t>	</a:t>
            </a:r>
            <a:endParaRPr sz="4500" b="1">
              <a:solidFill>
                <a:srgbClr val="000000"/>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1"/>
          <p:cNvSpPr txBox="1"/>
          <p:nvPr/>
        </p:nvSpPr>
        <p:spPr>
          <a:xfrm>
            <a:off x="152400" y="609600"/>
            <a:ext cx="8839200" cy="11430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Threat Assessment Policy Elements</a:t>
            </a:r>
            <a:endParaRPr sz="4500" b="1">
              <a:solidFill>
                <a:srgbClr val="1D1160"/>
              </a:solidFill>
              <a:latin typeface="Open Sans"/>
              <a:ea typeface="Open Sans"/>
              <a:cs typeface="Open Sans"/>
              <a:sym typeface="Open Sans"/>
            </a:endParaRPr>
          </a:p>
        </p:txBody>
      </p:sp>
      <p:sp>
        <p:nvSpPr>
          <p:cNvPr id="423" name="Google Shape;423;p61"/>
          <p:cNvSpPr txBox="1"/>
          <p:nvPr/>
        </p:nvSpPr>
        <p:spPr>
          <a:xfrm>
            <a:off x="266700" y="2057400"/>
            <a:ext cx="8610600" cy="5486400"/>
          </a:xfrm>
          <a:prstGeom prst="rect">
            <a:avLst/>
          </a:prstGeom>
          <a:noFill/>
          <a:ln>
            <a:noFill/>
          </a:ln>
        </p:spPr>
        <p:txBody>
          <a:bodyPr spcFirstLastPara="1" wrap="square" lIns="64275" tIns="32125" rIns="64275" bIns="32125" anchor="t" anchorCtr="0">
            <a:normAutofit/>
          </a:bodyPr>
          <a:lstStyle/>
          <a:p>
            <a:pPr marL="0" lvl="0" indent="0" algn="l" rtl="0">
              <a:spcBef>
                <a:spcPts val="0"/>
              </a:spcBef>
              <a:spcAft>
                <a:spcPts val="0"/>
              </a:spcAft>
              <a:buNone/>
            </a:pPr>
            <a:r>
              <a:rPr lang="en-US" sz="3200" b="1" u="sng">
                <a:solidFill>
                  <a:srgbClr val="141617"/>
                </a:solidFill>
                <a:latin typeface="Trebuchet MS"/>
                <a:ea typeface="Trebuchet MS"/>
                <a:cs typeface="Trebuchet MS"/>
                <a:sym typeface="Trebuchet MS"/>
              </a:rPr>
              <a:t>Policy should:</a:t>
            </a:r>
            <a:endParaRPr sz="2100">
              <a:solidFill>
                <a:srgbClr val="53585F"/>
              </a:solidFill>
              <a:latin typeface="Trebuchet MS"/>
              <a:ea typeface="Trebuchet MS"/>
              <a:cs typeface="Trebuchet MS"/>
              <a:sym typeface="Trebuchet MS"/>
            </a:endParaRPr>
          </a:p>
          <a:p>
            <a:pPr marL="342900" lvl="0" indent="-342900" algn="l" rtl="0">
              <a:spcBef>
                <a:spcPts val="1800"/>
              </a:spcBef>
              <a:spcAft>
                <a:spcPts val="0"/>
              </a:spcAft>
              <a:buClr>
                <a:srgbClr val="002060"/>
              </a:buClr>
              <a:buSzPts val="2800"/>
              <a:buFont typeface="Noto Sans Symbols"/>
              <a:buChar char="⮚"/>
            </a:pPr>
            <a:r>
              <a:rPr lang="en-US" sz="2800">
                <a:solidFill>
                  <a:srgbClr val="141617"/>
                </a:solidFill>
                <a:latin typeface="Trebuchet MS"/>
                <a:ea typeface="Trebuchet MS"/>
                <a:cs typeface="Trebuchet MS"/>
                <a:sym typeface="Trebuchet MS"/>
              </a:rPr>
              <a:t>Plan to identify and manage threatening behaviors </a:t>
            </a:r>
            <a:endParaRPr sz="2100">
              <a:solidFill>
                <a:srgbClr val="53585F"/>
              </a:solidFill>
              <a:latin typeface="Trebuchet MS"/>
              <a:ea typeface="Trebuchet MS"/>
              <a:cs typeface="Trebuchet MS"/>
              <a:sym typeface="Trebuchet MS"/>
            </a:endParaRPr>
          </a:p>
          <a:p>
            <a:pPr marL="342900" lvl="0" indent="-342900" algn="l" rtl="0">
              <a:spcBef>
                <a:spcPts val="1800"/>
              </a:spcBef>
              <a:spcAft>
                <a:spcPts val="0"/>
              </a:spcAft>
              <a:buClr>
                <a:srgbClr val="002060"/>
              </a:buClr>
              <a:buSzPts val="2800"/>
              <a:buFont typeface="Noto Sans Symbols"/>
              <a:buChar char="⮚"/>
            </a:pPr>
            <a:r>
              <a:rPr lang="en-US" sz="2800">
                <a:solidFill>
                  <a:srgbClr val="141617"/>
                </a:solidFill>
                <a:latin typeface="Trebuchet MS"/>
                <a:ea typeface="Trebuchet MS"/>
                <a:cs typeface="Trebuchet MS"/>
                <a:sym typeface="Trebuchet MS"/>
              </a:rPr>
              <a:t>Grant authority and leadership</a:t>
            </a:r>
            <a:endParaRPr sz="2100">
              <a:solidFill>
                <a:srgbClr val="53585F"/>
              </a:solidFill>
              <a:latin typeface="Trebuchet MS"/>
              <a:ea typeface="Trebuchet MS"/>
              <a:cs typeface="Trebuchet MS"/>
              <a:sym typeface="Trebuchet MS"/>
            </a:endParaRPr>
          </a:p>
          <a:p>
            <a:pPr marL="342900" lvl="0" indent="-342900" algn="l" rtl="0">
              <a:spcBef>
                <a:spcPts val="1800"/>
              </a:spcBef>
              <a:spcAft>
                <a:spcPts val="0"/>
              </a:spcAft>
              <a:buClr>
                <a:srgbClr val="002060"/>
              </a:buClr>
              <a:buSzPts val="2800"/>
              <a:buFont typeface="Noto Sans Symbols"/>
              <a:buChar char="⮚"/>
            </a:pPr>
            <a:r>
              <a:rPr lang="en-US" sz="2800">
                <a:solidFill>
                  <a:srgbClr val="141617"/>
                </a:solidFill>
                <a:latin typeface="Trebuchet MS"/>
                <a:ea typeface="Trebuchet MS"/>
                <a:cs typeface="Trebuchet MS"/>
                <a:sym typeface="Trebuchet MS"/>
              </a:rPr>
              <a:t>Develop and train multi-disciplinary team</a:t>
            </a:r>
            <a:endParaRPr sz="2100">
              <a:solidFill>
                <a:srgbClr val="53585F"/>
              </a:solidFill>
              <a:latin typeface="Trebuchet MS"/>
              <a:ea typeface="Trebuchet MS"/>
              <a:cs typeface="Trebuchet MS"/>
              <a:sym typeface="Trebuchet MS"/>
            </a:endParaRPr>
          </a:p>
          <a:p>
            <a:pPr marL="342900" lvl="0" indent="-342900" algn="l" rtl="0">
              <a:spcBef>
                <a:spcPts val="1800"/>
              </a:spcBef>
              <a:spcAft>
                <a:spcPts val="0"/>
              </a:spcAft>
              <a:buClr>
                <a:srgbClr val="002060"/>
              </a:buClr>
              <a:buSzPts val="2800"/>
              <a:buFont typeface="Noto Sans Symbols"/>
              <a:buChar char="⮚"/>
            </a:pPr>
            <a:r>
              <a:rPr lang="en-US" sz="2800">
                <a:solidFill>
                  <a:srgbClr val="141617"/>
                </a:solidFill>
                <a:latin typeface="Trebuchet MS"/>
                <a:ea typeface="Trebuchet MS"/>
                <a:cs typeface="Trebuchet MS"/>
                <a:sym typeface="Trebuchet MS"/>
              </a:rPr>
              <a:t>Establish integrated systems relationships and partnerships</a:t>
            </a:r>
            <a:endParaRPr sz="2100">
              <a:solidFill>
                <a:srgbClr val="53585F"/>
              </a:solidFill>
              <a:latin typeface="Trebuchet MS"/>
              <a:ea typeface="Trebuchet MS"/>
              <a:cs typeface="Trebuchet MS"/>
              <a:sym typeface="Trebuchet MS"/>
            </a:endParaRPr>
          </a:p>
          <a:p>
            <a:pPr marL="342900" lvl="0" indent="-342900" algn="l" rtl="0">
              <a:spcBef>
                <a:spcPts val="1800"/>
              </a:spcBef>
              <a:spcAft>
                <a:spcPts val="0"/>
              </a:spcAft>
              <a:buClr>
                <a:srgbClr val="002060"/>
              </a:buClr>
              <a:buSzPts val="2800"/>
              <a:buFont typeface="Noto Sans Symbols"/>
              <a:buChar char="⮚"/>
            </a:pPr>
            <a:r>
              <a:rPr lang="en-US" sz="2800">
                <a:solidFill>
                  <a:srgbClr val="141617"/>
                </a:solidFill>
                <a:latin typeface="Trebuchet MS"/>
                <a:ea typeface="Trebuchet MS"/>
                <a:cs typeface="Trebuchet MS"/>
                <a:sym typeface="Trebuchet MS"/>
              </a:rPr>
              <a:t>Provide awareness level training </a:t>
            </a:r>
            <a:endParaRPr sz="2100">
              <a:solidFill>
                <a:srgbClr val="53585F"/>
              </a:solidFill>
              <a:latin typeface="Trebuchet MS"/>
              <a:ea typeface="Trebuchet MS"/>
              <a:cs typeface="Trebuchet MS"/>
              <a:sym typeface="Trebuchet MS"/>
            </a:endParaRPr>
          </a:p>
          <a:p>
            <a:pPr marL="342900" lvl="0" indent="-203200" algn="l" rtl="0">
              <a:spcBef>
                <a:spcPts val="2953"/>
              </a:spcBef>
              <a:spcAft>
                <a:spcPts val="0"/>
              </a:spcAft>
              <a:buNone/>
            </a:pPr>
            <a:endParaRPr sz="2200">
              <a:solidFill>
                <a:srgbClr val="141617"/>
              </a:solidFill>
              <a:latin typeface="Trebuchet MS"/>
              <a:ea typeface="Trebuchet MS"/>
              <a:cs typeface="Trebuchet MS"/>
              <a:sym typeface="Trebuchet MS"/>
            </a:endParaRPr>
          </a:p>
          <a:p>
            <a:pPr marL="0" lvl="0" indent="0" algn="l" rtl="0">
              <a:spcBef>
                <a:spcPts val="2953"/>
              </a:spcBef>
              <a:spcAft>
                <a:spcPts val="0"/>
              </a:spcAft>
              <a:buNone/>
            </a:pPr>
            <a:endParaRPr sz="2200" b="1" i="1">
              <a:solidFill>
                <a:srgbClr val="C00000"/>
              </a:solidFill>
              <a:latin typeface="Trebuchet MS"/>
              <a:ea typeface="Trebuchet MS"/>
              <a:cs typeface="Trebuchet MS"/>
              <a:sym typeface="Trebuchet MS"/>
            </a:endParaRPr>
          </a:p>
        </p:txBody>
      </p:sp>
      <p:sp>
        <p:nvSpPr>
          <p:cNvPr id="424" name="Google Shape;424;p61"/>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a:solidFill>
                  <a:srgbClr val="EFEFEF"/>
                </a:solidFill>
              </a:rPr>
              <a:t> PREREQUISITES: LEGAL, POLICY, &amp; KEY STEPS</a:t>
            </a:r>
            <a:endParaRPr sz="3000">
              <a:solidFill>
                <a:srgbClr val="EFEFE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p:nvPr/>
        </p:nvSpPr>
        <p:spPr>
          <a:xfrm>
            <a:off x="0" y="1790700"/>
            <a:ext cx="9144000" cy="3276600"/>
          </a:xfrm>
          <a:prstGeom prst="rect">
            <a:avLst/>
          </a:prstGeom>
          <a:solidFill>
            <a:srgbClr val="002060"/>
          </a:solidFill>
          <a:ln>
            <a:noFill/>
          </a:ln>
        </p:spPr>
        <p:txBody>
          <a:bodyPr spcFirstLastPara="1" wrap="square" lIns="91425" tIns="45700" rIns="91425" bIns="45700" anchor="t" anchorCtr="0">
            <a:noAutofit/>
          </a:bodyPr>
          <a:lstStyle/>
          <a:p>
            <a:pPr marL="0" lvl="0" indent="0" algn="ctr" rtl="0">
              <a:spcBef>
                <a:spcPts val="0"/>
              </a:spcBef>
              <a:spcAft>
                <a:spcPts val="0"/>
              </a:spcAft>
              <a:buNone/>
            </a:pPr>
            <a:br>
              <a:rPr lang="en-US" sz="4600" b="1" i="1" dirty="0">
                <a:solidFill>
                  <a:srgbClr val="FFFFFF"/>
                </a:solidFill>
                <a:latin typeface="Trebuchet MS"/>
                <a:ea typeface="Trebuchet MS"/>
                <a:cs typeface="Trebuchet MS"/>
                <a:sym typeface="Trebuchet MS"/>
              </a:rPr>
            </a:br>
            <a:r>
              <a:rPr lang="en-US" sz="4800" b="1" i="1" dirty="0">
                <a:solidFill>
                  <a:srgbClr val="FFFFFF"/>
                </a:solidFill>
                <a:latin typeface="Trebuchet MS"/>
                <a:ea typeface="Trebuchet MS"/>
                <a:cs typeface="Trebuchet MS"/>
                <a:sym typeface="Trebuchet MS"/>
              </a:rPr>
              <a:t>How to Conduct a </a:t>
            </a:r>
            <a:br>
              <a:rPr lang="en-US" sz="4800" b="1" i="1" dirty="0">
                <a:solidFill>
                  <a:srgbClr val="FFFFFF"/>
                </a:solidFill>
                <a:latin typeface="Trebuchet MS"/>
                <a:ea typeface="Trebuchet MS"/>
                <a:cs typeface="Trebuchet MS"/>
                <a:sym typeface="Trebuchet MS"/>
              </a:rPr>
            </a:br>
            <a:r>
              <a:rPr lang="en-US" sz="4800" b="1" i="1" dirty="0">
                <a:solidFill>
                  <a:srgbClr val="FFFFFF"/>
                </a:solidFill>
                <a:latin typeface="Trebuchet MS"/>
                <a:ea typeface="Trebuchet MS"/>
                <a:cs typeface="Trebuchet MS"/>
                <a:sym typeface="Trebuchet MS"/>
              </a:rPr>
              <a:t>Risk Assessment</a:t>
            </a:r>
            <a:endParaRPr sz="4600" b="1" i="1" dirty="0">
              <a:solidFill>
                <a:srgbClr val="FFFFFF"/>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2" name="Google Shape;649;p89">
            <a:extLst>
              <a:ext uri="{FF2B5EF4-FFF2-40B4-BE49-F238E27FC236}">
                <a16:creationId xmlns:a16="http://schemas.microsoft.com/office/drawing/2014/main" id="{8BEE47B0-5248-3465-0A7C-8D691225B0BC}"/>
              </a:ext>
            </a:extLst>
          </p:cNvPr>
          <p:cNvPicPr preferRelativeResize="0"/>
          <p:nvPr/>
        </p:nvPicPr>
        <p:blipFill>
          <a:blip r:embed="rId3">
            <a:alphaModFix/>
          </a:blip>
          <a:stretch>
            <a:fillRect/>
          </a:stretch>
        </p:blipFill>
        <p:spPr>
          <a:xfrm>
            <a:off x="2067887" y="146025"/>
            <a:ext cx="5008225" cy="5952726"/>
          </a:xfrm>
          <a:prstGeom prst="rect">
            <a:avLst/>
          </a:prstGeom>
          <a:noFill/>
          <a:ln w="9525" cap="flat" cmpd="sng">
            <a:solidFill>
              <a:srgbClr val="0C0C0C"/>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4"/>
          <p:cNvSpPr txBox="1"/>
          <p:nvPr/>
        </p:nvSpPr>
        <p:spPr>
          <a:xfrm>
            <a:off x="685800" y="2153025"/>
            <a:ext cx="7772400" cy="4062000"/>
          </a:xfrm>
          <a:prstGeom prst="rect">
            <a:avLst/>
          </a:prstGeom>
          <a:noFill/>
          <a:ln>
            <a:noFill/>
          </a:ln>
        </p:spPr>
        <p:txBody>
          <a:bodyPr spcFirstLastPara="1" wrap="square" lIns="64275" tIns="32125" rIns="64275" bIns="32125" anchor="t" anchorCtr="0">
            <a:noAutofit/>
          </a:bodyPr>
          <a:lstStyle/>
          <a:p>
            <a:pPr marL="525780" lvl="0" indent="-425450" algn="l" rtl="0">
              <a:lnSpc>
                <a:spcPct val="90000"/>
              </a:lnSpc>
              <a:spcBef>
                <a:spcPts val="0"/>
              </a:spcBef>
              <a:spcAft>
                <a:spcPts val="0"/>
              </a:spcAft>
              <a:buClr>
                <a:srgbClr val="141617"/>
              </a:buClr>
              <a:buSzPts val="1900"/>
              <a:buFont typeface="Trebuchet MS"/>
              <a:buAutoNum type="arabicPeriod"/>
            </a:pPr>
            <a:r>
              <a:rPr lang="en-US" sz="1900">
                <a:solidFill>
                  <a:srgbClr val="141617"/>
                </a:solidFill>
                <a:latin typeface="Trebuchet MS"/>
                <a:ea typeface="Trebuchet MS"/>
                <a:cs typeface="Trebuchet MS"/>
                <a:sym typeface="Trebuchet MS"/>
              </a:rPr>
              <a:t>What are the student’s motives and goals? </a:t>
            </a:r>
            <a:r>
              <a:rPr lang="en-US" sz="1900" b="1">
                <a:solidFill>
                  <a:srgbClr val="141617"/>
                </a:solidFill>
                <a:latin typeface="Trebuchet MS"/>
                <a:ea typeface="Trebuchet MS"/>
                <a:cs typeface="Trebuchet MS"/>
                <a:sym typeface="Trebuchet MS"/>
              </a:rPr>
              <a:t>(Motives)</a:t>
            </a:r>
            <a:endParaRPr sz="1900">
              <a:solidFill>
                <a:srgbClr val="53585F"/>
              </a:solidFill>
              <a:latin typeface="Trebuchet MS"/>
              <a:ea typeface="Trebuchet MS"/>
              <a:cs typeface="Trebuchet MS"/>
              <a:sym typeface="Trebuchet MS"/>
            </a:endParaRPr>
          </a:p>
          <a:p>
            <a:pPr marL="525780" lvl="0" indent="-425450" algn="l" rtl="0">
              <a:lnSpc>
                <a:spcPct val="90000"/>
              </a:lnSpc>
              <a:spcBef>
                <a:spcPts val="1200"/>
              </a:spcBef>
              <a:spcAft>
                <a:spcPts val="0"/>
              </a:spcAft>
              <a:buClr>
                <a:srgbClr val="141617"/>
              </a:buClr>
              <a:buSzPts val="1900"/>
              <a:buFont typeface="Trebuchet MS"/>
              <a:buAutoNum type="arabicPeriod"/>
            </a:pPr>
            <a:r>
              <a:rPr lang="en-US" sz="1900">
                <a:solidFill>
                  <a:srgbClr val="141617"/>
                </a:solidFill>
                <a:latin typeface="Trebuchet MS"/>
                <a:ea typeface="Trebuchet MS"/>
                <a:cs typeface="Trebuchet MS"/>
                <a:sym typeface="Trebuchet MS"/>
              </a:rPr>
              <a:t>Have there been any communications suggesting ideas or intent to attack? </a:t>
            </a:r>
            <a:r>
              <a:rPr lang="en-US" sz="1900" b="1">
                <a:solidFill>
                  <a:srgbClr val="141617"/>
                </a:solidFill>
                <a:latin typeface="Trebuchet MS"/>
                <a:ea typeface="Trebuchet MS"/>
                <a:cs typeface="Trebuchet MS"/>
                <a:sym typeface="Trebuchet MS"/>
              </a:rPr>
              <a:t>(Communications)</a:t>
            </a:r>
            <a:endParaRPr sz="1900">
              <a:solidFill>
                <a:srgbClr val="53585F"/>
              </a:solidFill>
              <a:latin typeface="Trebuchet MS"/>
              <a:ea typeface="Trebuchet MS"/>
              <a:cs typeface="Trebuchet MS"/>
              <a:sym typeface="Trebuchet MS"/>
            </a:endParaRPr>
          </a:p>
          <a:p>
            <a:pPr marL="525780" lvl="0" indent="-425450" algn="l" rtl="0">
              <a:lnSpc>
                <a:spcPct val="90000"/>
              </a:lnSpc>
              <a:spcBef>
                <a:spcPts val="1200"/>
              </a:spcBef>
              <a:spcAft>
                <a:spcPts val="0"/>
              </a:spcAft>
              <a:buClr>
                <a:srgbClr val="141617"/>
              </a:buClr>
              <a:buSzPts val="1900"/>
              <a:buFont typeface="Trebuchet MS"/>
              <a:buAutoNum type="arabicPeriod"/>
            </a:pPr>
            <a:r>
              <a:rPr lang="en-US" sz="1900">
                <a:solidFill>
                  <a:srgbClr val="141617"/>
                </a:solidFill>
                <a:latin typeface="Trebuchet MS"/>
                <a:ea typeface="Trebuchet MS"/>
                <a:cs typeface="Trebuchet MS"/>
                <a:sym typeface="Trebuchet MS"/>
              </a:rPr>
              <a:t>Has the student shown inappropriate/concerning interest in:  school attacks or attackers, weapons, incidents of mass violence? </a:t>
            </a:r>
            <a:r>
              <a:rPr lang="en-US" sz="1900" b="1">
                <a:solidFill>
                  <a:srgbClr val="141617"/>
                </a:solidFill>
                <a:latin typeface="Trebuchet MS"/>
                <a:ea typeface="Trebuchet MS"/>
                <a:cs typeface="Trebuchet MS"/>
                <a:sym typeface="Trebuchet MS"/>
              </a:rPr>
              <a:t>(Inappropriate Interests)</a:t>
            </a:r>
            <a:endParaRPr sz="1900">
              <a:solidFill>
                <a:srgbClr val="53585F"/>
              </a:solidFill>
              <a:latin typeface="Trebuchet MS"/>
              <a:ea typeface="Trebuchet MS"/>
              <a:cs typeface="Trebuchet MS"/>
              <a:sym typeface="Trebuchet MS"/>
            </a:endParaRPr>
          </a:p>
          <a:p>
            <a:pPr marL="525780" lvl="0" indent="-425450" algn="l" rtl="0">
              <a:lnSpc>
                <a:spcPct val="90000"/>
              </a:lnSpc>
              <a:spcBef>
                <a:spcPts val="1200"/>
              </a:spcBef>
              <a:spcAft>
                <a:spcPts val="0"/>
              </a:spcAft>
              <a:buClr>
                <a:srgbClr val="141617"/>
              </a:buClr>
              <a:buSzPts val="1900"/>
              <a:buFont typeface="Trebuchet MS"/>
              <a:buAutoNum type="arabicPeriod"/>
            </a:pPr>
            <a:r>
              <a:rPr lang="en-US" sz="1900">
                <a:solidFill>
                  <a:srgbClr val="141617"/>
                </a:solidFill>
                <a:latin typeface="Trebuchet MS"/>
                <a:ea typeface="Trebuchet MS"/>
                <a:cs typeface="Trebuchet MS"/>
                <a:sym typeface="Trebuchet MS"/>
              </a:rPr>
              <a:t>Has the student engaged in attack-related behaviors? </a:t>
            </a:r>
            <a:r>
              <a:rPr lang="en-US" sz="1900" b="1">
                <a:solidFill>
                  <a:srgbClr val="141617"/>
                </a:solidFill>
                <a:latin typeface="Trebuchet MS"/>
                <a:ea typeface="Trebuchet MS"/>
                <a:cs typeface="Trebuchet MS"/>
                <a:sym typeface="Trebuchet MS"/>
              </a:rPr>
              <a:t>(Planning)</a:t>
            </a:r>
            <a:endParaRPr sz="1900">
              <a:solidFill>
                <a:srgbClr val="53585F"/>
              </a:solidFill>
              <a:latin typeface="Trebuchet MS"/>
              <a:ea typeface="Trebuchet MS"/>
              <a:cs typeface="Trebuchet MS"/>
              <a:sym typeface="Trebuchet MS"/>
            </a:endParaRPr>
          </a:p>
          <a:p>
            <a:pPr marL="525780" lvl="0" indent="-425450" algn="l" rtl="0">
              <a:lnSpc>
                <a:spcPct val="90000"/>
              </a:lnSpc>
              <a:spcBef>
                <a:spcPts val="1200"/>
              </a:spcBef>
              <a:spcAft>
                <a:spcPts val="0"/>
              </a:spcAft>
              <a:buClr>
                <a:srgbClr val="141617"/>
              </a:buClr>
              <a:buSzPts val="1900"/>
              <a:buFont typeface="Trebuchet MS"/>
              <a:buAutoNum type="arabicPeriod"/>
            </a:pPr>
            <a:r>
              <a:rPr lang="en-US" sz="1900">
                <a:solidFill>
                  <a:srgbClr val="141617"/>
                </a:solidFill>
                <a:latin typeface="Trebuchet MS"/>
                <a:ea typeface="Trebuchet MS"/>
                <a:cs typeface="Trebuchet MS"/>
                <a:sym typeface="Trebuchet MS"/>
              </a:rPr>
              <a:t>Does the student have the capacity (resources or ability) to carry out an act of targeted violence? </a:t>
            </a:r>
            <a:r>
              <a:rPr lang="en-US" sz="1900" b="1">
                <a:solidFill>
                  <a:srgbClr val="141617"/>
                </a:solidFill>
                <a:latin typeface="Trebuchet MS"/>
                <a:ea typeface="Trebuchet MS"/>
                <a:cs typeface="Trebuchet MS"/>
                <a:sym typeface="Trebuchet MS"/>
              </a:rPr>
              <a:t>(Capacity)</a:t>
            </a:r>
            <a:endParaRPr sz="1900">
              <a:solidFill>
                <a:srgbClr val="53585F"/>
              </a:solidFill>
              <a:latin typeface="Trebuchet MS"/>
              <a:ea typeface="Trebuchet MS"/>
              <a:cs typeface="Trebuchet MS"/>
              <a:sym typeface="Trebuchet MS"/>
            </a:endParaRPr>
          </a:p>
          <a:p>
            <a:pPr marL="525780" lvl="0" indent="-425450" algn="l" rtl="0">
              <a:lnSpc>
                <a:spcPct val="90000"/>
              </a:lnSpc>
              <a:spcBef>
                <a:spcPts val="1200"/>
              </a:spcBef>
              <a:spcAft>
                <a:spcPts val="0"/>
              </a:spcAft>
              <a:buClr>
                <a:srgbClr val="141617"/>
              </a:buClr>
              <a:buSzPts val="1900"/>
              <a:buFont typeface="Trebuchet MS"/>
              <a:buAutoNum type="arabicPeriod"/>
            </a:pPr>
            <a:r>
              <a:rPr lang="en-US" sz="1900">
                <a:solidFill>
                  <a:srgbClr val="141617"/>
                </a:solidFill>
                <a:latin typeface="Trebuchet MS"/>
                <a:ea typeface="Trebuchet MS"/>
                <a:cs typeface="Trebuchet MS"/>
                <a:sym typeface="Trebuchet MS"/>
              </a:rPr>
              <a:t>Is there information to suggest that the student is experiencing hopelessness, desperation, or despair? </a:t>
            </a:r>
            <a:r>
              <a:rPr lang="en-US" sz="1900" b="1">
                <a:solidFill>
                  <a:srgbClr val="141617"/>
                </a:solidFill>
                <a:latin typeface="Trebuchet MS"/>
                <a:ea typeface="Trebuchet MS"/>
                <a:cs typeface="Trebuchet MS"/>
                <a:sym typeface="Trebuchet MS"/>
              </a:rPr>
              <a:t>(Desperation or Despair)</a:t>
            </a:r>
            <a:endParaRPr sz="1900">
              <a:solidFill>
                <a:srgbClr val="53585F"/>
              </a:solidFill>
              <a:latin typeface="Trebuchet MS"/>
              <a:ea typeface="Trebuchet MS"/>
              <a:cs typeface="Trebuchet MS"/>
              <a:sym typeface="Trebuchet MS"/>
            </a:endParaRPr>
          </a:p>
          <a:p>
            <a:pPr marL="68580" lvl="0" indent="0" algn="l" rtl="0">
              <a:lnSpc>
                <a:spcPct val="90000"/>
              </a:lnSpc>
              <a:spcBef>
                <a:spcPts val="1200"/>
              </a:spcBef>
              <a:spcAft>
                <a:spcPts val="0"/>
              </a:spcAft>
              <a:buSzPts val="523"/>
              <a:buNone/>
            </a:pPr>
            <a:endParaRPr sz="1900" b="1">
              <a:solidFill>
                <a:srgbClr val="141617"/>
              </a:solidFill>
              <a:latin typeface="Trebuchet MS"/>
              <a:ea typeface="Trebuchet MS"/>
              <a:cs typeface="Trebuchet MS"/>
              <a:sym typeface="Trebuchet MS"/>
            </a:endParaRPr>
          </a:p>
          <a:p>
            <a:pPr marL="525780" lvl="0" indent="-304800" algn="l" rtl="0">
              <a:lnSpc>
                <a:spcPct val="90000"/>
              </a:lnSpc>
              <a:spcBef>
                <a:spcPts val="1200"/>
              </a:spcBef>
              <a:spcAft>
                <a:spcPts val="0"/>
              </a:spcAft>
              <a:buSzPts val="523"/>
              <a:buNone/>
            </a:pPr>
            <a:endParaRPr sz="1900" b="1">
              <a:solidFill>
                <a:srgbClr val="141617"/>
              </a:solidFill>
              <a:latin typeface="Trebuchet MS"/>
              <a:ea typeface="Trebuchet MS"/>
              <a:cs typeface="Trebuchet MS"/>
              <a:sym typeface="Trebuchet MS"/>
            </a:endParaRPr>
          </a:p>
          <a:p>
            <a:pPr marL="525780" lvl="0" indent="-304800" algn="l" rtl="0">
              <a:lnSpc>
                <a:spcPct val="90000"/>
              </a:lnSpc>
              <a:spcBef>
                <a:spcPts val="1200"/>
              </a:spcBef>
              <a:spcAft>
                <a:spcPts val="0"/>
              </a:spcAft>
              <a:buSzPts val="523"/>
              <a:buNone/>
            </a:pPr>
            <a:endParaRPr sz="1900" b="1">
              <a:solidFill>
                <a:srgbClr val="141617"/>
              </a:solidFill>
              <a:latin typeface="Trebuchet MS"/>
              <a:ea typeface="Trebuchet MS"/>
              <a:cs typeface="Trebuchet MS"/>
              <a:sym typeface="Trebuchet MS"/>
            </a:endParaRPr>
          </a:p>
          <a:p>
            <a:pPr marL="525780" lvl="0" indent="-304800" algn="l" rtl="0">
              <a:lnSpc>
                <a:spcPct val="90000"/>
              </a:lnSpc>
              <a:spcBef>
                <a:spcPts val="1200"/>
              </a:spcBef>
              <a:spcAft>
                <a:spcPts val="0"/>
              </a:spcAft>
              <a:buSzPts val="523"/>
              <a:buNone/>
            </a:pPr>
            <a:endParaRPr sz="1900" b="1">
              <a:solidFill>
                <a:srgbClr val="141617"/>
              </a:solidFill>
              <a:latin typeface="Trebuchet MS"/>
              <a:ea typeface="Trebuchet MS"/>
              <a:cs typeface="Trebuchet MS"/>
              <a:sym typeface="Trebuchet MS"/>
            </a:endParaRPr>
          </a:p>
          <a:p>
            <a:pPr marL="525780" lvl="0" indent="-304800" algn="l" rtl="0">
              <a:lnSpc>
                <a:spcPct val="90000"/>
              </a:lnSpc>
              <a:spcBef>
                <a:spcPts val="1200"/>
              </a:spcBef>
              <a:spcAft>
                <a:spcPts val="0"/>
              </a:spcAft>
              <a:buSzPts val="523"/>
              <a:buNone/>
            </a:pPr>
            <a:endParaRPr sz="1900" b="1">
              <a:solidFill>
                <a:srgbClr val="141617"/>
              </a:solidFill>
              <a:latin typeface="Trebuchet MS"/>
              <a:ea typeface="Trebuchet MS"/>
              <a:cs typeface="Trebuchet MS"/>
              <a:sym typeface="Trebuchet MS"/>
            </a:endParaRPr>
          </a:p>
          <a:p>
            <a:pPr marL="68580" lvl="0" indent="0" algn="l" rtl="0">
              <a:lnSpc>
                <a:spcPct val="90000"/>
              </a:lnSpc>
              <a:spcBef>
                <a:spcPts val="1200"/>
              </a:spcBef>
              <a:spcAft>
                <a:spcPts val="0"/>
              </a:spcAft>
              <a:buSzPts val="523"/>
              <a:buNone/>
            </a:pPr>
            <a:endParaRPr sz="1900">
              <a:solidFill>
                <a:srgbClr val="141617"/>
              </a:solidFill>
              <a:latin typeface="Trebuchet MS"/>
              <a:ea typeface="Trebuchet MS"/>
              <a:cs typeface="Trebuchet MS"/>
              <a:sym typeface="Trebuchet MS"/>
            </a:endParaRPr>
          </a:p>
        </p:txBody>
      </p:sp>
      <p:sp>
        <p:nvSpPr>
          <p:cNvPr id="440" name="Google Shape;440;p64"/>
          <p:cNvSpPr txBox="1"/>
          <p:nvPr/>
        </p:nvSpPr>
        <p:spPr>
          <a:xfrm>
            <a:off x="361950" y="609600"/>
            <a:ext cx="8420100" cy="8382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Eleven Questions of the Secret Service</a:t>
            </a:r>
            <a:endParaRPr sz="4500" b="1">
              <a:solidFill>
                <a:srgbClr val="1D1160"/>
              </a:solidFill>
              <a:latin typeface="Open Sans"/>
              <a:ea typeface="Open Sans"/>
              <a:cs typeface="Open Sans"/>
              <a:sym typeface="Open Sans"/>
            </a:endParaRPr>
          </a:p>
        </p:txBody>
      </p:sp>
      <p:sp>
        <p:nvSpPr>
          <p:cNvPr id="441" name="Google Shape;441;p64"/>
          <p:cNvSpPr txBox="1"/>
          <p:nvPr/>
        </p:nvSpPr>
        <p:spPr>
          <a:xfrm>
            <a:off x="8610600" y="6553200"/>
            <a:ext cx="533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4, 7</a:t>
            </a:r>
            <a:endParaRPr/>
          </a:p>
        </p:txBody>
      </p:sp>
      <p:sp>
        <p:nvSpPr>
          <p:cNvPr id="442" name="Google Shape;442;p64"/>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a:t>
            </a:r>
            <a:endParaRPr sz="3000" dirty="0">
              <a:solidFill>
                <a:srgbClr val="EFEFE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5"/>
          <p:cNvSpPr txBox="1"/>
          <p:nvPr/>
        </p:nvSpPr>
        <p:spPr>
          <a:xfrm>
            <a:off x="685800" y="2133600"/>
            <a:ext cx="7772400" cy="3838200"/>
          </a:xfrm>
          <a:prstGeom prst="rect">
            <a:avLst/>
          </a:prstGeom>
          <a:noFill/>
          <a:ln>
            <a:noFill/>
          </a:ln>
        </p:spPr>
        <p:txBody>
          <a:bodyPr spcFirstLastPara="1" wrap="square" lIns="64275" tIns="32125" rIns="64275" bIns="32125" anchor="t" anchorCtr="0">
            <a:noAutofit/>
          </a:bodyPr>
          <a:lstStyle/>
          <a:p>
            <a:pPr marL="457200" lvl="0" indent="-457200" algn="l" rtl="0">
              <a:spcBef>
                <a:spcPts val="0"/>
              </a:spcBef>
              <a:spcAft>
                <a:spcPts val="0"/>
              </a:spcAft>
              <a:buNone/>
            </a:pPr>
            <a:r>
              <a:rPr lang="en-US" sz="1900" dirty="0">
                <a:solidFill>
                  <a:srgbClr val="141617"/>
                </a:solidFill>
                <a:latin typeface="Trebuchet MS"/>
                <a:ea typeface="Trebuchet MS"/>
                <a:cs typeface="Trebuchet MS"/>
                <a:sym typeface="Trebuchet MS"/>
              </a:rPr>
              <a:t>7.   Are you concerned with the student’s ability to form trusting relationships? </a:t>
            </a:r>
            <a:r>
              <a:rPr lang="en-US" sz="1900" b="1" dirty="0">
                <a:solidFill>
                  <a:srgbClr val="141617"/>
                </a:solidFill>
                <a:latin typeface="Trebuchet MS"/>
                <a:ea typeface="Trebuchet MS"/>
                <a:cs typeface="Trebuchet MS"/>
                <a:sym typeface="Trebuchet MS"/>
              </a:rPr>
              <a:t>(Protective Factors)</a:t>
            </a:r>
            <a:endParaRPr sz="1900" dirty="0">
              <a:solidFill>
                <a:srgbClr val="53585F"/>
              </a:solidFill>
              <a:latin typeface="Trebuchet MS"/>
              <a:ea typeface="Trebuchet MS"/>
              <a:cs typeface="Trebuchet MS"/>
              <a:sym typeface="Trebuchet MS"/>
            </a:endParaRPr>
          </a:p>
          <a:p>
            <a:pPr marL="457200" lvl="0" indent="-457200" algn="l" rtl="0">
              <a:spcBef>
                <a:spcPts val="1200"/>
              </a:spcBef>
              <a:spcAft>
                <a:spcPts val="0"/>
              </a:spcAft>
              <a:buNone/>
            </a:pPr>
            <a:r>
              <a:rPr lang="en-US" sz="1900" dirty="0">
                <a:solidFill>
                  <a:srgbClr val="141617"/>
                </a:solidFill>
                <a:latin typeface="Trebuchet MS"/>
                <a:ea typeface="Trebuchet MS"/>
                <a:cs typeface="Trebuchet MS"/>
                <a:sym typeface="Trebuchet MS"/>
              </a:rPr>
              <a:t>8.	Does the student see violence as acceptable, desirable, or the only way to solve problems? </a:t>
            </a:r>
            <a:r>
              <a:rPr lang="en-US" sz="1900" b="1" dirty="0">
                <a:solidFill>
                  <a:srgbClr val="141617"/>
                </a:solidFill>
                <a:latin typeface="Trebuchet MS"/>
                <a:ea typeface="Trebuchet MS"/>
                <a:cs typeface="Trebuchet MS"/>
                <a:sym typeface="Trebuchet MS"/>
              </a:rPr>
              <a:t>(Violence as an Option)</a:t>
            </a:r>
            <a:endParaRPr sz="1900" dirty="0">
              <a:solidFill>
                <a:srgbClr val="53585F"/>
              </a:solidFill>
              <a:latin typeface="Trebuchet MS"/>
              <a:ea typeface="Trebuchet MS"/>
              <a:cs typeface="Trebuchet MS"/>
              <a:sym typeface="Trebuchet MS"/>
            </a:endParaRPr>
          </a:p>
          <a:p>
            <a:pPr marL="457200" lvl="0" indent="-457200" algn="l" rtl="0">
              <a:spcBef>
                <a:spcPts val="1200"/>
              </a:spcBef>
              <a:spcAft>
                <a:spcPts val="0"/>
              </a:spcAft>
              <a:buNone/>
            </a:pPr>
            <a:r>
              <a:rPr lang="en-US" sz="1900" dirty="0">
                <a:solidFill>
                  <a:srgbClr val="141617"/>
                </a:solidFill>
                <a:latin typeface="Trebuchet MS"/>
                <a:ea typeface="Trebuchet MS"/>
                <a:cs typeface="Trebuchet MS"/>
                <a:sym typeface="Trebuchet MS"/>
              </a:rPr>
              <a:t>9.	Is the student’s conversation and “story” consistent with their actions? </a:t>
            </a:r>
            <a:r>
              <a:rPr lang="en-US" sz="1900" b="1" dirty="0">
                <a:solidFill>
                  <a:srgbClr val="141617"/>
                </a:solidFill>
                <a:latin typeface="Trebuchet MS"/>
                <a:ea typeface="Trebuchet MS"/>
                <a:cs typeface="Trebuchet MS"/>
                <a:sym typeface="Trebuchet MS"/>
              </a:rPr>
              <a:t>(Consistency)</a:t>
            </a:r>
            <a:endParaRPr sz="1900" dirty="0">
              <a:solidFill>
                <a:srgbClr val="53585F"/>
              </a:solidFill>
              <a:latin typeface="Trebuchet MS"/>
              <a:ea typeface="Trebuchet MS"/>
              <a:cs typeface="Trebuchet MS"/>
              <a:sym typeface="Trebuchet MS"/>
            </a:endParaRPr>
          </a:p>
          <a:p>
            <a:pPr marL="457200" lvl="0" indent="-457200" algn="l" rtl="0">
              <a:spcBef>
                <a:spcPts val="1200"/>
              </a:spcBef>
              <a:spcAft>
                <a:spcPts val="0"/>
              </a:spcAft>
              <a:buNone/>
            </a:pPr>
            <a:r>
              <a:rPr lang="en-US" sz="1900" dirty="0">
                <a:solidFill>
                  <a:srgbClr val="141617"/>
                </a:solidFill>
                <a:latin typeface="Trebuchet MS"/>
                <a:ea typeface="Trebuchet MS"/>
                <a:cs typeface="Trebuchet MS"/>
                <a:sym typeface="Trebuchet MS"/>
              </a:rPr>
              <a:t>10. Are other people concerned about the student’s potential for violence? </a:t>
            </a:r>
            <a:r>
              <a:rPr lang="en-US" sz="1900" b="1" dirty="0">
                <a:solidFill>
                  <a:srgbClr val="141617"/>
                </a:solidFill>
                <a:latin typeface="Trebuchet MS"/>
                <a:ea typeface="Trebuchet MS"/>
                <a:cs typeface="Trebuchet MS"/>
                <a:sym typeface="Trebuchet MS"/>
              </a:rPr>
              <a:t>(Concerned others)</a:t>
            </a:r>
            <a:endParaRPr sz="1900" dirty="0">
              <a:solidFill>
                <a:srgbClr val="53585F"/>
              </a:solidFill>
              <a:latin typeface="Trebuchet MS"/>
              <a:ea typeface="Trebuchet MS"/>
              <a:cs typeface="Trebuchet MS"/>
              <a:sym typeface="Trebuchet MS"/>
            </a:endParaRPr>
          </a:p>
          <a:p>
            <a:pPr marL="457200" lvl="0" indent="-457200" algn="l" rtl="0">
              <a:spcBef>
                <a:spcPts val="1200"/>
              </a:spcBef>
              <a:spcAft>
                <a:spcPts val="0"/>
              </a:spcAft>
              <a:buNone/>
            </a:pPr>
            <a:r>
              <a:rPr lang="en-US" sz="1900" dirty="0">
                <a:solidFill>
                  <a:srgbClr val="141617"/>
                </a:solidFill>
                <a:latin typeface="Trebuchet MS"/>
                <a:ea typeface="Trebuchet MS"/>
                <a:cs typeface="Trebuchet MS"/>
                <a:sym typeface="Trebuchet MS"/>
              </a:rPr>
              <a:t>11. What additional circumstances might affect the   	   likelihood of an attack? </a:t>
            </a:r>
            <a:r>
              <a:rPr lang="en-US" sz="1900" b="1" dirty="0">
                <a:solidFill>
                  <a:srgbClr val="141617"/>
                </a:solidFill>
                <a:latin typeface="Trebuchet MS"/>
                <a:ea typeface="Trebuchet MS"/>
                <a:cs typeface="Trebuchet MS"/>
                <a:sym typeface="Trebuchet MS"/>
              </a:rPr>
              <a:t>(Stressors)</a:t>
            </a:r>
            <a:endParaRPr sz="1900" dirty="0">
              <a:solidFill>
                <a:srgbClr val="141617"/>
              </a:solidFill>
              <a:latin typeface="Trebuchet MS"/>
              <a:ea typeface="Trebuchet MS"/>
              <a:cs typeface="Trebuchet MS"/>
              <a:sym typeface="Trebuchet MS"/>
            </a:endParaRPr>
          </a:p>
        </p:txBody>
      </p:sp>
      <p:sp>
        <p:nvSpPr>
          <p:cNvPr id="448" name="Google Shape;448;p65"/>
          <p:cNvSpPr txBox="1"/>
          <p:nvPr/>
        </p:nvSpPr>
        <p:spPr>
          <a:xfrm>
            <a:off x="361950" y="609600"/>
            <a:ext cx="8420100" cy="8382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Eleven Questions of the Secret Service</a:t>
            </a:r>
            <a:endParaRPr sz="4500" b="1">
              <a:solidFill>
                <a:srgbClr val="1D1160"/>
              </a:solidFill>
              <a:latin typeface="Open Sans"/>
              <a:ea typeface="Open Sans"/>
              <a:cs typeface="Open Sans"/>
              <a:sym typeface="Open Sans"/>
            </a:endParaRPr>
          </a:p>
        </p:txBody>
      </p:sp>
      <p:sp>
        <p:nvSpPr>
          <p:cNvPr id="449" name="Google Shape;449;p65"/>
          <p:cNvSpPr txBox="1"/>
          <p:nvPr/>
        </p:nvSpPr>
        <p:spPr>
          <a:xfrm>
            <a:off x="685800" y="5766000"/>
            <a:ext cx="95250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u="sng">
                <a:solidFill>
                  <a:srgbClr val="141617"/>
                </a:solidFill>
                <a:latin typeface="Trebuchet MS"/>
                <a:ea typeface="Trebuchet MS"/>
                <a:cs typeface="Trebuchet MS"/>
                <a:sym typeface="Trebuchet MS"/>
              </a:rPr>
              <a:t>Additional Themes: </a:t>
            </a:r>
            <a:r>
              <a:rPr lang="en-US" sz="1900">
                <a:solidFill>
                  <a:srgbClr val="141617"/>
                </a:solidFill>
                <a:latin typeface="Trebuchet MS"/>
                <a:ea typeface="Trebuchet MS"/>
                <a:cs typeface="Trebuchet MS"/>
                <a:sym typeface="Trebuchet MS"/>
              </a:rPr>
              <a:t>Weapons access and emotional/developmental issues</a:t>
            </a:r>
            <a:endParaRPr sz="1900"/>
          </a:p>
        </p:txBody>
      </p:sp>
      <p:sp>
        <p:nvSpPr>
          <p:cNvPr id="450" name="Google Shape;450;p65"/>
          <p:cNvSpPr txBox="1"/>
          <p:nvPr/>
        </p:nvSpPr>
        <p:spPr>
          <a:xfrm>
            <a:off x="8610600" y="6553200"/>
            <a:ext cx="533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4, 7</a:t>
            </a:r>
            <a:endParaRPr/>
          </a:p>
        </p:txBody>
      </p:sp>
      <p:sp>
        <p:nvSpPr>
          <p:cNvPr id="451" name="Google Shape;451;p65"/>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a:t>
            </a:r>
            <a:endParaRPr sz="3000" dirty="0">
              <a:solidFill>
                <a:srgbClr val="EFEFE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6"/>
          <p:cNvSpPr txBox="1"/>
          <p:nvPr/>
        </p:nvSpPr>
        <p:spPr>
          <a:xfrm>
            <a:off x="714375" y="527449"/>
            <a:ext cx="77151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Threat Assessment Steps</a:t>
            </a:r>
            <a:endParaRPr sz="4500" b="1">
              <a:solidFill>
                <a:srgbClr val="1D1160"/>
              </a:solidFill>
              <a:latin typeface="Open Sans"/>
              <a:ea typeface="Open Sans"/>
              <a:cs typeface="Open Sans"/>
              <a:sym typeface="Open Sans"/>
            </a:endParaRPr>
          </a:p>
        </p:txBody>
      </p:sp>
      <p:sp>
        <p:nvSpPr>
          <p:cNvPr id="457" name="Google Shape;457;p66"/>
          <p:cNvSpPr txBox="1"/>
          <p:nvPr/>
        </p:nvSpPr>
        <p:spPr>
          <a:xfrm>
            <a:off x="214325" y="1406125"/>
            <a:ext cx="8929500" cy="4455300"/>
          </a:xfrm>
          <a:prstGeom prst="rect">
            <a:avLst/>
          </a:prstGeom>
          <a:noFill/>
          <a:ln>
            <a:noFill/>
          </a:ln>
        </p:spPr>
        <p:txBody>
          <a:bodyPr spcFirstLastPara="1" wrap="square" lIns="64275" tIns="32125" rIns="64275" bIns="32125" anchor="t" anchorCtr="0">
            <a:noAutofit/>
          </a:bodyPr>
          <a:lstStyle/>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Assemble the Risk Assessment team</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Gather a variety of information</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Use multiple data sources</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Organize and analyze the information</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Determine the level of concern leading to an action plan</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Develop an action and support plan</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Document the Risk Assessment and keep records for the information “vortex”</a:t>
            </a:r>
            <a:endParaRPr sz="1575" dirty="0">
              <a:solidFill>
                <a:srgbClr val="53585F"/>
              </a:solidFill>
              <a:latin typeface="Trebuchet MS"/>
              <a:ea typeface="Trebuchet MS"/>
              <a:cs typeface="Trebuchet MS"/>
              <a:sym typeface="Trebuchet MS"/>
            </a:endParaRPr>
          </a:p>
          <a:p>
            <a:pPr marL="342900" lvl="0" indent="-342900" algn="l" rtl="0">
              <a:lnSpc>
                <a:spcPct val="150000"/>
              </a:lnSpc>
              <a:spcBef>
                <a:spcPts val="0"/>
              </a:spcBef>
              <a:spcAft>
                <a:spcPts val="0"/>
              </a:spcAft>
              <a:buClr>
                <a:srgbClr val="53585F"/>
              </a:buClr>
              <a:buSzPts val="2200"/>
              <a:buFont typeface="Noto Sans Symbols"/>
              <a:buChar char="⮚"/>
            </a:pPr>
            <a:r>
              <a:rPr lang="en-US" sz="2200" dirty="0">
                <a:solidFill>
                  <a:srgbClr val="53585F"/>
                </a:solidFill>
                <a:latin typeface="Trebuchet MS"/>
                <a:ea typeface="Trebuchet MS"/>
                <a:cs typeface="Trebuchet MS"/>
                <a:sym typeface="Trebuchet MS"/>
              </a:rPr>
              <a:t>Continue monitoring of the student &amp; the effectiveness of the plan</a:t>
            </a:r>
            <a:endParaRPr sz="1575" dirty="0">
              <a:solidFill>
                <a:srgbClr val="53585F"/>
              </a:solidFill>
              <a:latin typeface="Trebuchet MS"/>
              <a:ea typeface="Trebuchet MS"/>
              <a:cs typeface="Trebuchet MS"/>
              <a:sym typeface="Trebuchet MS"/>
            </a:endParaRPr>
          </a:p>
        </p:txBody>
      </p:sp>
      <p:sp>
        <p:nvSpPr>
          <p:cNvPr id="458" name="Google Shape;458;p66"/>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a:t>
            </a:r>
            <a:endParaRPr sz="3000" dirty="0">
              <a:solidFill>
                <a:srgbClr val="EFEFE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7"/>
          <p:cNvSpPr txBox="1"/>
          <p:nvPr/>
        </p:nvSpPr>
        <p:spPr>
          <a:xfrm>
            <a:off x="419100" y="579438"/>
            <a:ext cx="8305800" cy="7923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dirty="0">
                <a:solidFill>
                  <a:srgbClr val="1D1160"/>
                </a:solidFill>
                <a:latin typeface="Open Sans"/>
                <a:ea typeface="Open Sans"/>
                <a:cs typeface="Open Sans"/>
                <a:sym typeface="Open Sans"/>
              </a:rPr>
              <a:t>Assemble the Risk Assessment Team </a:t>
            </a:r>
            <a:endParaRPr sz="4500" b="1" dirty="0">
              <a:solidFill>
                <a:srgbClr val="1D1160"/>
              </a:solidFill>
              <a:latin typeface="Open Sans"/>
              <a:ea typeface="Open Sans"/>
              <a:cs typeface="Open Sans"/>
              <a:sym typeface="Open Sans"/>
            </a:endParaRPr>
          </a:p>
        </p:txBody>
      </p:sp>
      <p:sp>
        <p:nvSpPr>
          <p:cNvPr id="464" name="Google Shape;464;p67" descr="Image result for avengers assemble"/>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rebuchet MS"/>
              <a:ea typeface="Trebuchet MS"/>
              <a:cs typeface="Trebuchet MS"/>
              <a:sym typeface="Trebuchet MS"/>
            </a:endParaRPr>
          </a:p>
        </p:txBody>
      </p:sp>
      <p:sp>
        <p:nvSpPr>
          <p:cNvPr id="465" name="Google Shape;465;p67"/>
          <p:cNvSpPr txBox="1"/>
          <p:nvPr/>
        </p:nvSpPr>
        <p:spPr>
          <a:xfrm>
            <a:off x="824275" y="1905000"/>
            <a:ext cx="7583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141617"/>
                </a:solidFill>
                <a:latin typeface="Trebuchet MS"/>
                <a:ea typeface="Trebuchet MS"/>
                <a:cs typeface="Trebuchet MS"/>
                <a:sym typeface="Trebuchet MS"/>
              </a:rPr>
              <a:t>Alert members of the team for response to this threat. Provide them with background info and direction for their individual assigned tasks.</a:t>
            </a:r>
            <a:endParaRPr/>
          </a:p>
        </p:txBody>
      </p:sp>
      <p:pic>
        <p:nvPicPr>
          <p:cNvPr id="466" name="Google Shape;466;p67"/>
          <p:cNvPicPr preferRelativeResize="0"/>
          <p:nvPr/>
        </p:nvPicPr>
        <p:blipFill rotWithShape="1">
          <a:blip r:embed="rId3">
            <a:alphaModFix/>
          </a:blip>
          <a:srcRect/>
          <a:stretch/>
        </p:blipFill>
        <p:spPr>
          <a:xfrm>
            <a:off x="1870774" y="3105601"/>
            <a:ext cx="5402451" cy="3114851"/>
          </a:xfrm>
          <a:prstGeom prst="rect">
            <a:avLst/>
          </a:prstGeom>
          <a:noFill/>
          <a:ln>
            <a:noFill/>
          </a:ln>
        </p:spPr>
      </p:pic>
      <p:sp>
        <p:nvSpPr>
          <p:cNvPr id="467" name="Google Shape;467;p67"/>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a:t>
            </a:r>
            <a:endParaRPr sz="3000" dirty="0">
              <a:solidFill>
                <a:srgbClr val="EFEFE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8"/>
          <p:cNvSpPr txBox="1"/>
          <p:nvPr/>
        </p:nvSpPr>
        <p:spPr>
          <a:xfrm>
            <a:off x="457200" y="609600"/>
            <a:ext cx="8229600" cy="99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Gather Information from              Multiple Data Sources</a:t>
            </a:r>
            <a:endParaRPr sz="4500" b="1">
              <a:solidFill>
                <a:srgbClr val="1D1160"/>
              </a:solidFill>
              <a:latin typeface="Open Sans"/>
              <a:ea typeface="Open Sans"/>
              <a:cs typeface="Open Sans"/>
              <a:sym typeface="Open Sans"/>
            </a:endParaRPr>
          </a:p>
        </p:txBody>
      </p:sp>
      <p:pic>
        <p:nvPicPr>
          <p:cNvPr id="473" name="Google Shape;473;p68"/>
          <p:cNvPicPr preferRelativeResize="0"/>
          <p:nvPr/>
        </p:nvPicPr>
        <p:blipFill rotWithShape="1">
          <a:blip r:embed="rId3">
            <a:alphaModFix/>
          </a:blip>
          <a:srcRect/>
          <a:stretch/>
        </p:blipFill>
        <p:spPr>
          <a:xfrm>
            <a:off x="1286600" y="2120425"/>
            <a:ext cx="6570802" cy="4106749"/>
          </a:xfrm>
          <a:prstGeom prst="rect">
            <a:avLst/>
          </a:prstGeom>
          <a:noFill/>
          <a:ln>
            <a:noFill/>
          </a:ln>
        </p:spPr>
      </p:pic>
      <p:sp>
        <p:nvSpPr>
          <p:cNvPr id="474" name="Google Shape;474;p68"/>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 </a:t>
            </a:r>
            <a:endParaRPr sz="3000" dirty="0">
              <a:solidFill>
                <a:srgbClr val="EFEFE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9"/>
          <p:cNvSpPr txBox="1"/>
          <p:nvPr/>
        </p:nvSpPr>
        <p:spPr>
          <a:xfrm>
            <a:off x="76200" y="609600"/>
            <a:ext cx="8915400" cy="99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600" b="1">
                <a:solidFill>
                  <a:srgbClr val="1D1160"/>
                </a:solidFill>
                <a:latin typeface="Open Sans"/>
                <a:ea typeface="Open Sans"/>
                <a:cs typeface="Open Sans"/>
                <a:sym typeface="Open Sans"/>
              </a:rPr>
              <a:t>Organize and Analyze the Information </a:t>
            </a:r>
            <a:endParaRPr sz="3600" b="1">
              <a:solidFill>
                <a:srgbClr val="1D1160"/>
              </a:solidFill>
              <a:latin typeface="Open Sans"/>
              <a:ea typeface="Open Sans"/>
              <a:cs typeface="Open Sans"/>
              <a:sym typeface="Open Sans"/>
            </a:endParaRPr>
          </a:p>
        </p:txBody>
      </p:sp>
      <p:sp>
        <p:nvSpPr>
          <p:cNvPr id="480" name="Google Shape;480;p69"/>
          <p:cNvSpPr txBox="1"/>
          <p:nvPr/>
        </p:nvSpPr>
        <p:spPr>
          <a:xfrm>
            <a:off x="3570643" y="1201500"/>
            <a:ext cx="5304300" cy="5351700"/>
          </a:xfrm>
          <a:prstGeom prst="rect">
            <a:avLst/>
          </a:prstGeom>
          <a:noFill/>
          <a:ln>
            <a:noFill/>
          </a:ln>
        </p:spPr>
        <p:txBody>
          <a:bodyPr spcFirstLastPara="1" wrap="square" lIns="91425" tIns="45700" rIns="91425" bIns="45700" anchor="t" anchorCtr="0">
            <a:noAutofit/>
          </a:bodyPr>
          <a:lstStyle/>
          <a:p>
            <a:pPr marL="285750" lvl="0" indent="-266700" algn="l" rtl="0">
              <a:spcBef>
                <a:spcPts val="0"/>
              </a:spcBef>
              <a:spcAft>
                <a:spcPts val="0"/>
              </a:spcAft>
              <a:buClr>
                <a:srgbClr val="141617"/>
              </a:buClr>
              <a:buSzPts val="2300"/>
              <a:buChar char="•"/>
            </a:pPr>
            <a:r>
              <a:rPr lang="en-US" sz="2300" dirty="0">
                <a:solidFill>
                  <a:srgbClr val="141617"/>
                </a:solidFill>
                <a:latin typeface="Trebuchet MS"/>
                <a:ea typeface="Trebuchet MS"/>
                <a:cs typeface="Trebuchet MS"/>
                <a:sym typeface="Trebuchet MS"/>
              </a:rPr>
              <a:t>Is the behavior of the student consistent with movement on a path toward attack?</a:t>
            </a:r>
            <a:endParaRPr sz="2500" dirty="0">
              <a:solidFill>
                <a:srgbClr val="5C6670"/>
              </a:solidFill>
              <a:latin typeface="Trebuchet MS"/>
              <a:ea typeface="Trebuchet MS"/>
              <a:cs typeface="Trebuchet MS"/>
              <a:sym typeface="Trebuchet MS"/>
            </a:endParaRPr>
          </a:p>
          <a:p>
            <a:pPr marL="285750" lvl="0" indent="-266700" algn="l" rtl="0">
              <a:spcBef>
                <a:spcPts val="1200"/>
              </a:spcBef>
              <a:spcAft>
                <a:spcPts val="0"/>
              </a:spcAft>
              <a:buClr>
                <a:srgbClr val="141617"/>
              </a:buClr>
              <a:buSzPts val="2300"/>
              <a:buChar char="•"/>
            </a:pPr>
            <a:r>
              <a:rPr lang="en-US" sz="2300" dirty="0">
                <a:solidFill>
                  <a:srgbClr val="141617"/>
                </a:solidFill>
                <a:latin typeface="Trebuchet MS"/>
                <a:ea typeface="Trebuchet MS"/>
                <a:cs typeface="Trebuchet MS"/>
                <a:sym typeface="Trebuchet MS"/>
              </a:rPr>
              <a:t>Does the student’s current situation incline them toward or away from targeted violence?</a:t>
            </a:r>
            <a:endParaRPr sz="2500" dirty="0">
              <a:solidFill>
                <a:srgbClr val="5C6670"/>
              </a:solidFill>
              <a:latin typeface="Trebuchet MS"/>
              <a:ea typeface="Trebuchet MS"/>
              <a:cs typeface="Trebuchet MS"/>
              <a:sym typeface="Trebuchet MS"/>
            </a:endParaRPr>
          </a:p>
          <a:p>
            <a:pPr marL="285750" lvl="0" indent="-266700" algn="l" rtl="0">
              <a:spcBef>
                <a:spcPts val="1200"/>
              </a:spcBef>
              <a:spcAft>
                <a:spcPts val="0"/>
              </a:spcAft>
              <a:buClr>
                <a:srgbClr val="141617"/>
              </a:buClr>
              <a:buSzPts val="2300"/>
              <a:buChar char="•"/>
            </a:pPr>
            <a:r>
              <a:rPr lang="en-US" sz="2300" dirty="0">
                <a:solidFill>
                  <a:srgbClr val="141617"/>
                </a:solidFill>
                <a:latin typeface="Trebuchet MS"/>
                <a:ea typeface="Trebuchet MS"/>
                <a:cs typeface="Trebuchet MS"/>
                <a:sym typeface="Trebuchet MS"/>
              </a:rPr>
              <a:t>Consider if the student’s behavior is:</a:t>
            </a:r>
            <a:endParaRPr sz="2500" dirty="0">
              <a:solidFill>
                <a:srgbClr val="5C6670"/>
              </a:solidFill>
              <a:latin typeface="Trebuchet MS"/>
              <a:ea typeface="Trebuchet MS"/>
              <a:cs typeface="Trebuchet MS"/>
              <a:sym typeface="Trebuchet MS"/>
            </a:endParaRPr>
          </a:p>
          <a:p>
            <a:pPr marL="503628" lvl="1" indent="-336550" algn="l" rtl="0">
              <a:spcBef>
                <a:spcPts val="1200"/>
              </a:spcBef>
              <a:spcAft>
                <a:spcPts val="0"/>
              </a:spcAft>
              <a:buClr>
                <a:srgbClr val="141617"/>
              </a:buClr>
              <a:buSzPts val="2100"/>
              <a:buFont typeface="Noto Sans Symbols"/>
              <a:buChar char="⮚"/>
            </a:pPr>
            <a:r>
              <a:rPr lang="en-US" sz="2100" dirty="0">
                <a:solidFill>
                  <a:srgbClr val="141617"/>
                </a:solidFill>
                <a:latin typeface="Trebuchet MS"/>
                <a:ea typeface="Trebuchet MS"/>
                <a:cs typeface="Trebuchet MS"/>
                <a:sym typeface="Trebuchet MS"/>
              </a:rPr>
              <a:t>Normal</a:t>
            </a:r>
            <a:endParaRPr sz="2300" dirty="0">
              <a:solidFill>
                <a:srgbClr val="5C6670"/>
              </a:solidFill>
              <a:latin typeface="Trebuchet MS"/>
              <a:ea typeface="Trebuchet MS"/>
              <a:cs typeface="Trebuchet MS"/>
              <a:sym typeface="Trebuchet MS"/>
            </a:endParaRPr>
          </a:p>
          <a:p>
            <a:pPr marL="503628" lvl="1" indent="-336550" algn="l" rtl="0">
              <a:spcBef>
                <a:spcPts val="1200"/>
              </a:spcBef>
              <a:spcAft>
                <a:spcPts val="0"/>
              </a:spcAft>
              <a:buClr>
                <a:srgbClr val="141617"/>
              </a:buClr>
              <a:buSzPts val="2100"/>
              <a:buFont typeface="Noto Sans Symbols"/>
              <a:buChar char="⮚"/>
            </a:pPr>
            <a:r>
              <a:rPr lang="en-US" sz="2100" dirty="0">
                <a:solidFill>
                  <a:srgbClr val="141617"/>
                </a:solidFill>
                <a:latin typeface="Trebuchet MS"/>
                <a:ea typeface="Trebuchet MS"/>
                <a:cs typeface="Trebuchet MS"/>
                <a:sym typeface="Trebuchet MS"/>
              </a:rPr>
              <a:t>Boundary probing</a:t>
            </a:r>
            <a:endParaRPr sz="2300" dirty="0">
              <a:solidFill>
                <a:srgbClr val="5C6670"/>
              </a:solidFill>
              <a:latin typeface="Trebuchet MS"/>
              <a:ea typeface="Trebuchet MS"/>
              <a:cs typeface="Trebuchet MS"/>
              <a:sym typeface="Trebuchet MS"/>
            </a:endParaRPr>
          </a:p>
          <a:p>
            <a:pPr marL="503628" lvl="1" indent="-336550" algn="l" rtl="0">
              <a:spcBef>
                <a:spcPts val="1200"/>
              </a:spcBef>
              <a:spcAft>
                <a:spcPts val="0"/>
              </a:spcAft>
              <a:buClr>
                <a:srgbClr val="141617"/>
              </a:buClr>
              <a:buSzPts val="2100"/>
              <a:buFont typeface="Noto Sans Symbols"/>
              <a:buChar char="⮚"/>
            </a:pPr>
            <a:r>
              <a:rPr lang="en-US" sz="2100" dirty="0">
                <a:solidFill>
                  <a:srgbClr val="141617"/>
                </a:solidFill>
                <a:latin typeface="Trebuchet MS"/>
                <a:ea typeface="Trebuchet MS"/>
                <a:cs typeface="Trebuchet MS"/>
                <a:sym typeface="Trebuchet MS"/>
              </a:rPr>
              <a:t>Attack-related</a:t>
            </a:r>
            <a:endParaRPr sz="2300" dirty="0">
              <a:solidFill>
                <a:srgbClr val="5C6670"/>
              </a:solidFill>
              <a:latin typeface="Trebuchet MS"/>
              <a:ea typeface="Trebuchet MS"/>
              <a:cs typeface="Trebuchet MS"/>
              <a:sym typeface="Trebuchet MS"/>
            </a:endParaRPr>
          </a:p>
          <a:p>
            <a:pPr marL="503628" lvl="1" indent="-336550" algn="l" rtl="0">
              <a:spcBef>
                <a:spcPts val="1200"/>
              </a:spcBef>
              <a:spcAft>
                <a:spcPts val="0"/>
              </a:spcAft>
              <a:buClr>
                <a:srgbClr val="141617"/>
              </a:buClr>
              <a:buSzPts val="2100"/>
              <a:buFont typeface="Noto Sans Symbols"/>
              <a:buChar char="⮚"/>
            </a:pPr>
            <a:r>
              <a:rPr lang="en-US" sz="2100" dirty="0">
                <a:solidFill>
                  <a:srgbClr val="141617"/>
                </a:solidFill>
                <a:latin typeface="Trebuchet MS"/>
                <a:ea typeface="Trebuchet MS"/>
                <a:cs typeface="Trebuchet MS"/>
                <a:sym typeface="Trebuchet MS"/>
              </a:rPr>
              <a:t>Attack behavior</a:t>
            </a:r>
            <a:endParaRPr sz="2300" dirty="0">
              <a:solidFill>
                <a:srgbClr val="5C6670"/>
              </a:solidFill>
              <a:latin typeface="Trebuchet MS"/>
              <a:ea typeface="Trebuchet MS"/>
              <a:cs typeface="Trebuchet MS"/>
              <a:sym typeface="Trebuchet MS"/>
            </a:endParaRPr>
          </a:p>
          <a:p>
            <a:pPr marL="0" lvl="0" indent="0" algn="l" rtl="0">
              <a:spcBef>
                <a:spcPts val="1200"/>
              </a:spcBef>
              <a:spcAft>
                <a:spcPts val="0"/>
              </a:spcAft>
              <a:buNone/>
            </a:pPr>
            <a:endParaRPr sz="1600" dirty="0">
              <a:solidFill>
                <a:srgbClr val="5C6670"/>
              </a:solidFill>
              <a:latin typeface="Trebuchet MS"/>
              <a:ea typeface="Trebuchet MS"/>
              <a:cs typeface="Trebuchet MS"/>
              <a:sym typeface="Trebuchet MS"/>
            </a:endParaRPr>
          </a:p>
        </p:txBody>
      </p:sp>
      <p:pic>
        <p:nvPicPr>
          <p:cNvPr id="481" name="Google Shape;481;p69"/>
          <p:cNvPicPr preferRelativeResize="0"/>
          <p:nvPr/>
        </p:nvPicPr>
        <p:blipFill rotWithShape="1">
          <a:blip r:embed="rId3">
            <a:alphaModFix/>
          </a:blip>
          <a:srcRect/>
          <a:stretch/>
        </p:blipFill>
        <p:spPr>
          <a:xfrm>
            <a:off x="381000" y="2666999"/>
            <a:ext cx="2882899" cy="2162174"/>
          </a:xfrm>
          <a:prstGeom prst="rect">
            <a:avLst/>
          </a:prstGeom>
          <a:noFill/>
          <a:ln>
            <a:noFill/>
          </a:ln>
        </p:spPr>
      </p:pic>
      <p:sp>
        <p:nvSpPr>
          <p:cNvPr id="482" name="Google Shape;482;p69"/>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8</a:t>
            </a:r>
            <a:endParaRPr/>
          </a:p>
        </p:txBody>
      </p:sp>
      <p:sp>
        <p:nvSpPr>
          <p:cNvPr id="483" name="Google Shape;483;p69"/>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 </a:t>
            </a:r>
            <a:endParaRPr sz="3000" dirty="0">
              <a:solidFill>
                <a:srgbClr val="EFEFE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0"/>
          <p:cNvSpPr txBox="1"/>
          <p:nvPr/>
        </p:nvSpPr>
        <p:spPr>
          <a:xfrm>
            <a:off x="714375" y="527447"/>
            <a:ext cx="77151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Pathway to Violence</a:t>
            </a:r>
            <a:endParaRPr sz="4500" b="1">
              <a:solidFill>
                <a:srgbClr val="1D1160"/>
              </a:solidFill>
              <a:latin typeface="Open Sans"/>
              <a:ea typeface="Open Sans"/>
              <a:cs typeface="Open Sans"/>
              <a:sym typeface="Open Sans"/>
            </a:endParaRPr>
          </a:p>
        </p:txBody>
      </p:sp>
      <p:pic>
        <p:nvPicPr>
          <p:cNvPr id="489" name="Google Shape;489;p70"/>
          <p:cNvPicPr preferRelativeResize="0"/>
          <p:nvPr/>
        </p:nvPicPr>
        <p:blipFill rotWithShape="1">
          <a:blip r:embed="rId3">
            <a:alphaModFix/>
          </a:blip>
          <a:srcRect b="9338"/>
          <a:stretch/>
        </p:blipFill>
        <p:spPr>
          <a:xfrm>
            <a:off x="881775" y="1318850"/>
            <a:ext cx="7380300" cy="4929300"/>
          </a:xfrm>
          <a:prstGeom prst="rect">
            <a:avLst/>
          </a:prstGeom>
          <a:noFill/>
          <a:ln>
            <a:noFill/>
          </a:ln>
        </p:spPr>
      </p:pic>
      <p:sp>
        <p:nvSpPr>
          <p:cNvPr id="490" name="Google Shape;490;p70"/>
          <p:cNvSpPr txBox="1"/>
          <p:nvPr/>
        </p:nvSpPr>
        <p:spPr>
          <a:xfrm>
            <a:off x="8763000" y="6553200"/>
            <a:ext cx="381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141617"/>
                </a:solidFill>
                <a:latin typeface="Trebuchet MS"/>
                <a:ea typeface="Trebuchet MS"/>
                <a:cs typeface="Trebuchet MS"/>
                <a:sym typeface="Trebuchet MS"/>
              </a:rPr>
              <a:t>1</a:t>
            </a:r>
            <a:endParaRPr/>
          </a:p>
        </p:txBody>
      </p:sp>
      <p:sp>
        <p:nvSpPr>
          <p:cNvPr id="491" name="Google Shape;491;p70"/>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 </a:t>
            </a:r>
            <a:endParaRPr sz="3000" dirty="0">
              <a:solidFill>
                <a:srgbClr val="EFEFE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27"/>
        <p:cNvGrpSpPr/>
        <p:nvPr/>
      </p:nvGrpSpPr>
      <p:grpSpPr>
        <a:xfrm>
          <a:off x="0" y="0"/>
          <a:ext cx="0" cy="0"/>
          <a:chOff x="0" y="0"/>
          <a:chExt cx="0" cy="0"/>
        </a:xfrm>
      </p:grpSpPr>
      <p:sp>
        <p:nvSpPr>
          <p:cNvPr id="128" name="Google Shape;128;p28"/>
          <p:cNvSpPr txBox="1"/>
          <p:nvPr/>
        </p:nvSpPr>
        <p:spPr>
          <a:xfrm>
            <a:off x="0" y="172150"/>
            <a:ext cx="9053700" cy="746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Course Objectives </a:t>
            </a:r>
            <a:endParaRPr sz="4500" b="1">
              <a:solidFill>
                <a:srgbClr val="1D1160"/>
              </a:solidFill>
              <a:latin typeface="Open Sans"/>
              <a:ea typeface="Open Sans"/>
              <a:cs typeface="Open Sans"/>
              <a:sym typeface="Open Sans"/>
            </a:endParaRPr>
          </a:p>
          <a:p>
            <a:pPr marL="0" lvl="0" indent="0" algn="ctr" rtl="0">
              <a:spcBef>
                <a:spcPts val="0"/>
              </a:spcBef>
              <a:spcAft>
                <a:spcPts val="0"/>
              </a:spcAft>
              <a:buNone/>
            </a:pPr>
            <a:endParaRPr b="1">
              <a:solidFill>
                <a:srgbClr val="1D1160"/>
              </a:solidFill>
              <a:latin typeface="Open Sans"/>
              <a:ea typeface="Open Sans"/>
              <a:cs typeface="Open Sans"/>
              <a:sym typeface="Open Sans"/>
            </a:endParaRPr>
          </a:p>
          <a:p>
            <a:pPr marL="457200" lvl="0" indent="0" algn="l" rtl="0">
              <a:spcBef>
                <a:spcPts val="0"/>
              </a:spcBef>
              <a:spcAft>
                <a:spcPts val="0"/>
              </a:spcAft>
              <a:buNone/>
            </a:pPr>
            <a:endParaRPr sz="500">
              <a:latin typeface="Calibri"/>
              <a:ea typeface="Calibri"/>
              <a:cs typeface="Calibri"/>
              <a:sym typeface="Calibri"/>
            </a:endParaRPr>
          </a:p>
          <a:p>
            <a:pPr marL="457200" lvl="0" indent="-444500" algn="l" rtl="0">
              <a:spcBef>
                <a:spcPts val="0"/>
              </a:spcBef>
              <a:spcAft>
                <a:spcPts val="0"/>
              </a:spcAft>
              <a:buSzPts val="2600"/>
              <a:buFont typeface="Open Sans SemiBold"/>
              <a:buChar char="•"/>
            </a:pPr>
            <a:r>
              <a:rPr lang="en-US" sz="2600">
                <a:latin typeface="Open Sans SemiBold"/>
                <a:ea typeface="Open Sans SemiBold"/>
                <a:cs typeface="Open Sans SemiBold"/>
                <a:sym typeface="Open Sans SemiBold"/>
              </a:rPr>
              <a:t>Identify and define the six steps of the path to violence.</a:t>
            </a:r>
            <a:endParaRPr sz="1200">
              <a:latin typeface="Open Sans SemiBold"/>
              <a:ea typeface="Open Sans SemiBold"/>
              <a:cs typeface="Open Sans SemiBold"/>
              <a:sym typeface="Open Sans SemiBold"/>
            </a:endParaRPr>
          </a:p>
          <a:p>
            <a:pPr marL="457200" lvl="0" indent="-444500" algn="l" rtl="0">
              <a:spcBef>
                <a:spcPts val="0"/>
              </a:spcBef>
              <a:spcAft>
                <a:spcPts val="0"/>
              </a:spcAft>
              <a:buSzPts val="2600"/>
              <a:buFont typeface="Open Sans SemiBold"/>
              <a:buChar char="•"/>
            </a:pPr>
            <a:r>
              <a:rPr lang="en-US" sz="2600">
                <a:latin typeface="Open Sans SemiBold"/>
                <a:ea typeface="Open Sans SemiBold"/>
                <a:cs typeface="Open Sans SemiBold"/>
                <a:sym typeface="Open Sans SemiBold"/>
              </a:rPr>
              <a:t>List and define the steps of the risk assessment process.</a:t>
            </a:r>
            <a:endParaRPr sz="1200">
              <a:latin typeface="Open Sans SemiBold"/>
              <a:ea typeface="Open Sans SemiBold"/>
              <a:cs typeface="Open Sans SemiBold"/>
              <a:sym typeface="Open Sans SemiBold"/>
            </a:endParaRPr>
          </a:p>
          <a:p>
            <a:pPr marL="457200" lvl="0" indent="-444500" algn="l" rtl="0">
              <a:spcBef>
                <a:spcPts val="0"/>
              </a:spcBef>
              <a:spcAft>
                <a:spcPts val="0"/>
              </a:spcAft>
              <a:buSzPts val="2600"/>
              <a:buFont typeface="Open Sans SemiBold"/>
              <a:buChar char="•"/>
            </a:pPr>
            <a:r>
              <a:rPr lang="en-US" sz="2600">
                <a:latin typeface="Open Sans SemiBold"/>
                <a:ea typeface="Open Sans SemiBold"/>
                <a:cs typeface="Open Sans SemiBold"/>
                <a:sym typeface="Open Sans SemiBold"/>
              </a:rPr>
              <a:t>Discuss the elements of an effective school risk assessment program.</a:t>
            </a:r>
            <a:endParaRPr sz="1200">
              <a:latin typeface="Open Sans SemiBold"/>
              <a:ea typeface="Open Sans SemiBold"/>
              <a:cs typeface="Open Sans SemiBold"/>
              <a:sym typeface="Open Sans SemiBold"/>
            </a:endParaRPr>
          </a:p>
          <a:p>
            <a:pPr marL="457200" lvl="0" indent="-444500" algn="l" rtl="0">
              <a:spcBef>
                <a:spcPts val="0"/>
              </a:spcBef>
              <a:spcAft>
                <a:spcPts val="0"/>
              </a:spcAft>
              <a:buSzPts val="2600"/>
              <a:buFont typeface="Open Sans SemiBold"/>
              <a:buChar char="•"/>
            </a:pPr>
            <a:r>
              <a:rPr lang="en-US" sz="2600">
                <a:latin typeface="Open Sans SemiBold"/>
                <a:ea typeface="Open Sans SemiBold"/>
                <a:cs typeface="Open Sans SemiBold"/>
                <a:sym typeface="Open Sans SemiBold"/>
              </a:rPr>
              <a:t>Identify information cases that may be shared regarding FERPA and HIPAA.</a:t>
            </a:r>
            <a:endParaRPr sz="2600">
              <a:latin typeface="Open Sans SemiBold"/>
              <a:ea typeface="Open Sans SemiBold"/>
              <a:cs typeface="Open Sans SemiBold"/>
              <a:sym typeface="Open Sans SemiBold"/>
            </a:endParaRPr>
          </a:p>
          <a:p>
            <a:pPr marL="0" lvl="0" indent="0" algn="l" rtl="0">
              <a:spcBef>
                <a:spcPts val="0"/>
              </a:spcBef>
              <a:spcAft>
                <a:spcPts val="0"/>
              </a:spcAft>
              <a:buNone/>
            </a:pPr>
            <a:endParaRPr sz="2600">
              <a:latin typeface="Open Sans SemiBold"/>
              <a:ea typeface="Open Sans SemiBold"/>
              <a:cs typeface="Open Sans SemiBold"/>
              <a:sym typeface="Open Sans SemiBold"/>
            </a:endParaRPr>
          </a:p>
          <a:p>
            <a:pPr marL="0" lvl="0" indent="0" algn="l" rtl="0">
              <a:spcBef>
                <a:spcPts val="0"/>
              </a:spcBef>
              <a:spcAft>
                <a:spcPts val="0"/>
              </a:spcAft>
              <a:buNone/>
            </a:pPr>
            <a:r>
              <a:rPr lang="en-US" sz="2600">
                <a:latin typeface="Open Sans SemiBold"/>
                <a:ea typeface="Open Sans SemiBold"/>
                <a:cs typeface="Open Sans SemiBold"/>
                <a:sym typeface="Open Sans SemiBold"/>
              </a:rPr>
              <a:t>Table discussion: What's your current process? Give examples of strategies that worked, and strategies that were problematic.</a:t>
            </a:r>
            <a:endParaRPr sz="2600">
              <a:latin typeface="Open Sans SemiBold"/>
              <a:ea typeface="Open Sans SemiBold"/>
              <a:cs typeface="Open Sans SemiBold"/>
              <a:sym typeface="Open Sans SemiBold"/>
            </a:endParaRPr>
          </a:p>
          <a:p>
            <a:pPr marL="457200" lvl="0" indent="0" algn="l" rtl="0">
              <a:spcBef>
                <a:spcPts val="0"/>
              </a:spcBef>
              <a:spcAft>
                <a:spcPts val="0"/>
              </a:spcAft>
              <a:buNone/>
            </a:pPr>
            <a:endParaRPr sz="1200">
              <a:latin typeface="Open Sans SemiBold"/>
              <a:ea typeface="Open Sans SemiBold"/>
              <a:cs typeface="Open Sans SemiBold"/>
              <a:sym typeface="Open Sans SemiBold"/>
            </a:endParaRPr>
          </a:p>
          <a:p>
            <a:pPr marL="514350" lvl="0" indent="-336550" algn="l" rtl="0">
              <a:spcBef>
                <a:spcPts val="0"/>
              </a:spcBef>
              <a:spcAft>
                <a:spcPts val="0"/>
              </a:spcAft>
              <a:buNone/>
            </a:pPr>
            <a:endParaRPr sz="2800">
              <a:solidFill>
                <a:srgbClr val="46060D"/>
              </a:solidFill>
              <a:latin typeface="Calibri"/>
              <a:ea typeface="Calibri"/>
              <a:cs typeface="Calibri"/>
              <a:sym typeface="Calibri"/>
            </a:endParaRPr>
          </a:p>
          <a:p>
            <a:pPr marL="0" lvl="0" indent="0" algn="l" rtl="0">
              <a:spcBef>
                <a:spcPts val="0"/>
              </a:spcBef>
              <a:spcAft>
                <a:spcPts val="0"/>
              </a:spcAft>
              <a:buNone/>
            </a:pPr>
            <a:endParaRPr sz="3600" cap="small">
              <a:solidFill>
                <a:srgbClr val="003C6E"/>
              </a:solidFill>
              <a:latin typeface="Lustria"/>
              <a:ea typeface="Lustria"/>
              <a:cs typeface="Lustria"/>
              <a:sym typeface="Lustria"/>
            </a:endParaRPr>
          </a:p>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1"/>
          <p:cNvSpPr txBox="1"/>
          <p:nvPr/>
        </p:nvSpPr>
        <p:spPr>
          <a:xfrm>
            <a:off x="234616" y="381002"/>
            <a:ext cx="8698800" cy="663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2700" b="1">
                <a:solidFill>
                  <a:srgbClr val="1D1160"/>
                </a:solidFill>
                <a:latin typeface="Open Sans"/>
                <a:ea typeface="Open Sans"/>
                <a:cs typeface="Open Sans"/>
                <a:sym typeface="Open Sans"/>
              </a:rPr>
              <a:t>Classifying the Risk: Make a Team Determination</a:t>
            </a:r>
            <a:endParaRPr sz="3100">
              <a:solidFill>
                <a:srgbClr val="1D1160"/>
              </a:solidFill>
              <a:latin typeface="Open Sans"/>
              <a:ea typeface="Open Sans"/>
              <a:cs typeface="Open Sans"/>
              <a:sym typeface="Open Sans"/>
            </a:endParaRPr>
          </a:p>
        </p:txBody>
      </p:sp>
      <p:sp>
        <p:nvSpPr>
          <p:cNvPr id="498" name="Google Shape;498;p71"/>
          <p:cNvSpPr txBox="1"/>
          <p:nvPr/>
        </p:nvSpPr>
        <p:spPr>
          <a:xfrm>
            <a:off x="91675" y="815925"/>
            <a:ext cx="8984700" cy="5378700"/>
          </a:xfrm>
          <a:prstGeom prst="rect">
            <a:avLst/>
          </a:prstGeom>
          <a:noFill/>
          <a:ln>
            <a:noFill/>
          </a:ln>
        </p:spPr>
        <p:txBody>
          <a:bodyPr spcFirstLastPara="1" wrap="square" lIns="92075" tIns="46025" rIns="92075" bIns="46025" anchor="t" anchorCtr="0">
            <a:noAutofit/>
          </a:bodyPr>
          <a:lstStyle/>
          <a:p>
            <a:pPr marL="495300" lvl="0" indent="-495300" algn="l" rtl="0">
              <a:spcBef>
                <a:spcPts val="0"/>
              </a:spcBef>
              <a:spcAft>
                <a:spcPts val="0"/>
              </a:spcAft>
              <a:buClr>
                <a:srgbClr val="21E721"/>
              </a:buClr>
              <a:buSzPts val="3200"/>
              <a:buChar char="•"/>
            </a:pPr>
            <a:r>
              <a:rPr lang="en-US" sz="2700" b="1">
                <a:solidFill>
                  <a:srgbClr val="21E721"/>
                </a:solidFill>
                <a:latin typeface="Calibri"/>
                <a:ea typeface="Calibri"/>
                <a:cs typeface="Calibri"/>
                <a:sym typeface="Calibri"/>
              </a:rPr>
              <a:t>Low Risk</a:t>
            </a:r>
            <a:r>
              <a:rPr lang="en-US" sz="2700">
                <a:solidFill>
                  <a:srgbClr val="00B050"/>
                </a:solidFill>
                <a:latin typeface="Calibri"/>
                <a:ea typeface="Calibri"/>
                <a:cs typeface="Calibri"/>
                <a:sym typeface="Calibri"/>
              </a:rPr>
              <a:t>:</a:t>
            </a:r>
            <a:r>
              <a:rPr lang="en-US" sz="1900">
                <a:solidFill>
                  <a:srgbClr val="00B050"/>
                </a:solidFill>
                <a:latin typeface="Calibri"/>
                <a:ea typeface="Calibri"/>
                <a:cs typeface="Calibri"/>
                <a:sym typeface="Calibri"/>
              </a:rPr>
              <a:t> </a:t>
            </a:r>
            <a:r>
              <a:rPr lang="en-US" sz="2100">
                <a:solidFill>
                  <a:srgbClr val="00B050"/>
                </a:solidFill>
                <a:latin typeface="Calibri"/>
                <a:ea typeface="Calibri"/>
                <a:cs typeface="Calibri"/>
                <a:sym typeface="Calibri"/>
              </a:rPr>
              <a:t> </a:t>
            </a:r>
            <a:r>
              <a:rPr lang="en-US" sz="2200">
                <a:solidFill>
                  <a:srgbClr val="000000"/>
                </a:solidFill>
                <a:latin typeface="Calibri"/>
                <a:ea typeface="Calibri"/>
                <a:cs typeface="Calibri"/>
                <a:sym typeface="Calibri"/>
              </a:rPr>
              <a:t>Person/situation does not appear to pose a risk of violence and any underlying issues can be resolved easily. Consider a</a:t>
            </a:r>
            <a:r>
              <a:rPr lang="en-US" sz="2200">
                <a:latin typeface="Calibri"/>
                <a:ea typeface="Calibri"/>
                <a:cs typeface="Calibri"/>
                <a:sym typeface="Calibri"/>
              </a:rPr>
              <a:t> case management plan.</a:t>
            </a:r>
            <a:endParaRPr sz="3000">
              <a:solidFill>
                <a:srgbClr val="000000"/>
              </a:solidFill>
              <a:latin typeface="Calibri"/>
              <a:ea typeface="Calibri"/>
              <a:cs typeface="Calibri"/>
              <a:sym typeface="Calibri"/>
            </a:endParaRPr>
          </a:p>
          <a:p>
            <a:pPr marL="495300" lvl="0" indent="-495300" algn="l" rtl="0">
              <a:spcBef>
                <a:spcPts val="0"/>
              </a:spcBef>
              <a:spcAft>
                <a:spcPts val="0"/>
              </a:spcAft>
              <a:buNone/>
            </a:pPr>
            <a:endParaRPr sz="500">
              <a:solidFill>
                <a:srgbClr val="000000"/>
              </a:solidFill>
              <a:latin typeface="Calibri"/>
              <a:ea typeface="Calibri"/>
              <a:cs typeface="Calibri"/>
              <a:sym typeface="Calibri"/>
            </a:endParaRPr>
          </a:p>
          <a:p>
            <a:pPr marL="495300" lvl="0" indent="-495300" algn="l" rtl="0">
              <a:spcBef>
                <a:spcPts val="0"/>
              </a:spcBef>
              <a:spcAft>
                <a:spcPts val="0"/>
              </a:spcAft>
              <a:buClr>
                <a:srgbClr val="796C23"/>
              </a:buClr>
              <a:buSzPts val="3200"/>
              <a:buChar char="•"/>
            </a:pPr>
            <a:r>
              <a:rPr lang="en-US" sz="2700" b="1">
                <a:solidFill>
                  <a:srgbClr val="796C23"/>
                </a:solidFill>
                <a:latin typeface="Calibri"/>
                <a:ea typeface="Calibri"/>
                <a:cs typeface="Calibri"/>
                <a:sym typeface="Calibri"/>
              </a:rPr>
              <a:t>Moderate Risk</a:t>
            </a:r>
            <a:r>
              <a:rPr lang="en-US" sz="2700">
                <a:solidFill>
                  <a:srgbClr val="796C23"/>
                </a:solidFill>
                <a:latin typeface="Calibri"/>
                <a:ea typeface="Calibri"/>
                <a:cs typeface="Calibri"/>
                <a:sym typeface="Calibri"/>
              </a:rPr>
              <a:t>:</a:t>
            </a:r>
            <a:r>
              <a:rPr lang="en-US" sz="2100">
                <a:solidFill>
                  <a:srgbClr val="796C23"/>
                </a:solidFill>
                <a:latin typeface="Calibri"/>
                <a:ea typeface="Calibri"/>
                <a:cs typeface="Calibri"/>
                <a:sym typeface="Calibri"/>
              </a:rPr>
              <a:t> </a:t>
            </a:r>
            <a:r>
              <a:rPr lang="en-US" sz="2200">
                <a:solidFill>
                  <a:srgbClr val="000000"/>
                </a:solidFill>
                <a:latin typeface="Calibri"/>
                <a:ea typeface="Calibri"/>
                <a:cs typeface="Calibri"/>
                <a:sym typeface="Calibri"/>
              </a:rPr>
              <a:t>Person/situation does not appear to pose a risk of violence at this time but exhibits behaviors that indicate a continuing intent to harm and potential for future violence.</a:t>
            </a:r>
            <a:endParaRPr sz="3000">
              <a:solidFill>
                <a:srgbClr val="000000"/>
              </a:solidFill>
              <a:latin typeface="Calibri"/>
              <a:ea typeface="Calibri"/>
              <a:cs typeface="Calibri"/>
              <a:sym typeface="Calibri"/>
            </a:endParaRPr>
          </a:p>
          <a:p>
            <a:pPr marL="495300" lvl="0" indent="-495300" algn="l" rtl="0">
              <a:spcBef>
                <a:spcPts val="0"/>
              </a:spcBef>
              <a:spcAft>
                <a:spcPts val="0"/>
              </a:spcAft>
              <a:buNone/>
            </a:pPr>
            <a:endParaRPr sz="500">
              <a:solidFill>
                <a:srgbClr val="46060D"/>
              </a:solidFill>
              <a:latin typeface="Calibri"/>
              <a:ea typeface="Calibri"/>
              <a:cs typeface="Calibri"/>
              <a:sym typeface="Calibri"/>
            </a:endParaRPr>
          </a:p>
          <a:p>
            <a:pPr marL="495300" lvl="0" indent="-495300" algn="l" rtl="0">
              <a:spcBef>
                <a:spcPts val="0"/>
              </a:spcBef>
              <a:spcAft>
                <a:spcPts val="0"/>
              </a:spcAft>
              <a:buClr>
                <a:srgbClr val="FF0000"/>
              </a:buClr>
              <a:buSzPts val="3200"/>
              <a:buChar char="•"/>
            </a:pPr>
            <a:r>
              <a:rPr lang="en-US" sz="2700" b="1">
                <a:solidFill>
                  <a:srgbClr val="FF0000"/>
                </a:solidFill>
                <a:latin typeface="Calibri"/>
                <a:ea typeface="Calibri"/>
                <a:cs typeface="Calibri"/>
                <a:sym typeface="Calibri"/>
              </a:rPr>
              <a:t>High Risk</a:t>
            </a:r>
            <a:r>
              <a:rPr lang="en-US" sz="2900">
                <a:solidFill>
                  <a:srgbClr val="FF0000"/>
                </a:solidFill>
                <a:latin typeface="Calibri"/>
                <a:ea typeface="Calibri"/>
                <a:cs typeface="Calibri"/>
                <a:sym typeface="Calibri"/>
              </a:rPr>
              <a:t>: </a:t>
            </a:r>
            <a:r>
              <a:rPr lang="en-US" sz="2200">
                <a:solidFill>
                  <a:srgbClr val="000000"/>
                </a:solidFill>
                <a:latin typeface="Calibri"/>
                <a:ea typeface="Calibri"/>
                <a:cs typeface="Calibri"/>
                <a:sym typeface="Calibri"/>
              </a:rPr>
              <a:t>Person/situation appears to pose a risk of violence, exhibiting behaviors that indicate both a continuing intent to harm and efforts to acquire the capacity to carry out the plan.</a:t>
            </a:r>
            <a:endParaRPr sz="3000">
              <a:solidFill>
                <a:srgbClr val="000000"/>
              </a:solidFill>
              <a:latin typeface="Calibri"/>
              <a:ea typeface="Calibri"/>
              <a:cs typeface="Calibri"/>
              <a:sym typeface="Calibri"/>
            </a:endParaRPr>
          </a:p>
          <a:p>
            <a:pPr marL="495300" lvl="0" indent="-495300" algn="l" rtl="0">
              <a:spcBef>
                <a:spcPts val="0"/>
              </a:spcBef>
              <a:spcAft>
                <a:spcPts val="0"/>
              </a:spcAft>
              <a:buNone/>
            </a:pPr>
            <a:endParaRPr sz="500">
              <a:solidFill>
                <a:srgbClr val="46060D"/>
              </a:solidFill>
              <a:latin typeface="Calibri"/>
              <a:ea typeface="Calibri"/>
              <a:cs typeface="Calibri"/>
              <a:sym typeface="Calibri"/>
            </a:endParaRPr>
          </a:p>
          <a:p>
            <a:pPr marL="495300" lvl="0" indent="-495300" algn="l" rtl="0">
              <a:spcBef>
                <a:spcPts val="0"/>
              </a:spcBef>
              <a:spcAft>
                <a:spcPts val="0"/>
              </a:spcAft>
              <a:buClr>
                <a:srgbClr val="0C0C0C"/>
              </a:buClr>
              <a:buSzPts val="3200"/>
              <a:buChar char="•"/>
            </a:pPr>
            <a:r>
              <a:rPr lang="en-US" sz="2700" b="1">
                <a:solidFill>
                  <a:srgbClr val="0C0C0C"/>
                </a:solidFill>
                <a:latin typeface="Calibri"/>
                <a:ea typeface="Calibri"/>
                <a:cs typeface="Calibri"/>
                <a:sym typeface="Calibri"/>
              </a:rPr>
              <a:t>Imminent Risk</a:t>
            </a:r>
            <a:r>
              <a:rPr lang="en-US" sz="2900">
                <a:solidFill>
                  <a:srgbClr val="000000"/>
                </a:solidFill>
                <a:latin typeface="Calibri"/>
                <a:ea typeface="Calibri"/>
                <a:cs typeface="Calibri"/>
                <a:sym typeface="Calibri"/>
              </a:rPr>
              <a:t>: </a:t>
            </a:r>
            <a:r>
              <a:rPr lang="en-US" sz="2200">
                <a:solidFill>
                  <a:srgbClr val="000000"/>
                </a:solidFill>
                <a:latin typeface="Calibri"/>
                <a:ea typeface="Calibri"/>
                <a:cs typeface="Calibri"/>
                <a:sym typeface="Calibri"/>
              </a:rPr>
              <a:t>Person/situation appears to pose a clear and immediate risk of serious violence toward others that requires containment and action to protect identified target(s).</a:t>
            </a:r>
            <a:endParaRPr sz="3000">
              <a:solidFill>
                <a:srgbClr val="000000"/>
              </a:solidFill>
              <a:latin typeface="Calibri"/>
              <a:ea typeface="Calibri"/>
              <a:cs typeface="Calibri"/>
              <a:sym typeface="Calibri"/>
            </a:endParaRPr>
          </a:p>
          <a:p>
            <a:pPr marL="0" lvl="0" indent="0" algn="ctr" rtl="0">
              <a:spcBef>
                <a:spcPts val="0"/>
              </a:spcBef>
              <a:spcAft>
                <a:spcPts val="0"/>
              </a:spcAft>
              <a:buNone/>
            </a:pPr>
            <a:endParaRPr sz="900" b="1">
              <a:solidFill>
                <a:srgbClr val="141617"/>
              </a:solidFill>
              <a:latin typeface="Trebuchet MS"/>
              <a:ea typeface="Trebuchet MS"/>
              <a:cs typeface="Trebuchet MS"/>
              <a:sym typeface="Trebuchet MS"/>
            </a:endParaRPr>
          </a:p>
          <a:p>
            <a:pPr marL="0" lvl="0" indent="0" algn="l" rtl="0">
              <a:spcBef>
                <a:spcPts val="0"/>
              </a:spcBef>
              <a:spcAft>
                <a:spcPts val="0"/>
              </a:spcAft>
              <a:buNone/>
            </a:pPr>
            <a:r>
              <a:rPr lang="en-US" b="1">
                <a:solidFill>
                  <a:srgbClr val="141617"/>
                </a:solidFill>
                <a:latin typeface="Trebuchet MS"/>
                <a:ea typeface="Trebuchet MS"/>
                <a:cs typeface="Trebuchet MS"/>
                <a:sym typeface="Trebuchet MS"/>
              </a:rPr>
              <a:t>*Before making a team determination, each member should make note of their own determination and why they feel this way (in their personal notes).  This will serve to mitigate the impact of “group think”. </a:t>
            </a:r>
            <a:endParaRPr sz="1700" b="1">
              <a:solidFill>
                <a:srgbClr val="0C0C0C"/>
              </a:solidFill>
              <a:latin typeface="Times New Roman"/>
              <a:ea typeface="Times New Roman"/>
              <a:cs typeface="Times New Roman"/>
              <a:sym typeface="Times New Roman"/>
            </a:endParaRPr>
          </a:p>
        </p:txBody>
      </p:sp>
      <p:sp>
        <p:nvSpPr>
          <p:cNvPr id="499" name="Google Shape;499;p71"/>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a:solidFill>
                  <a:srgbClr val="EFEFEF"/>
                </a:solidFill>
              </a:rPr>
              <a:t>     HOW TO CONDUCT A THREAT ASSESSMENT </a:t>
            </a:r>
            <a:endParaRPr sz="3000">
              <a:solidFill>
                <a:srgbClr val="EFEFE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2"/>
          <p:cNvSpPr txBox="1"/>
          <p:nvPr/>
        </p:nvSpPr>
        <p:spPr>
          <a:xfrm>
            <a:off x="115400" y="533400"/>
            <a:ext cx="8935200" cy="96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900" b="1">
                <a:solidFill>
                  <a:srgbClr val="1D1160"/>
                </a:solidFill>
                <a:latin typeface="Open Sans"/>
                <a:ea typeface="Open Sans"/>
                <a:cs typeface="Open Sans"/>
                <a:sym typeface="Open Sans"/>
              </a:rPr>
              <a:t>Develop a Response, Management, and Support (RMS) Plan</a:t>
            </a:r>
            <a:endParaRPr sz="3900">
              <a:solidFill>
                <a:srgbClr val="1D1160"/>
              </a:solidFill>
              <a:latin typeface="Open Sans"/>
              <a:ea typeface="Open Sans"/>
              <a:cs typeface="Open Sans"/>
              <a:sym typeface="Open Sans"/>
            </a:endParaRPr>
          </a:p>
        </p:txBody>
      </p:sp>
      <p:sp>
        <p:nvSpPr>
          <p:cNvPr id="506" name="Google Shape;506;p72"/>
          <p:cNvSpPr txBox="1"/>
          <p:nvPr/>
        </p:nvSpPr>
        <p:spPr>
          <a:xfrm>
            <a:off x="428026" y="1652703"/>
            <a:ext cx="8508900" cy="4987800"/>
          </a:xfrm>
          <a:prstGeom prst="rect">
            <a:avLst/>
          </a:prstGeom>
          <a:noFill/>
          <a:ln>
            <a:noFill/>
          </a:ln>
        </p:spPr>
        <p:txBody>
          <a:bodyPr spcFirstLastPara="1" wrap="square" lIns="91425" tIns="45700" rIns="91425" bIns="45700" anchor="t" anchorCtr="0">
            <a:normAutofit/>
          </a:bodyPr>
          <a:lstStyle/>
          <a:p>
            <a:pPr marL="342900" lvl="0" indent="-339090" algn="l" rtl="0">
              <a:lnSpc>
                <a:spcPct val="90000"/>
              </a:lnSpc>
              <a:spcBef>
                <a:spcPts val="0"/>
              </a:spcBef>
              <a:spcAft>
                <a:spcPts val="0"/>
              </a:spcAft>
              <a:buClr>
                <a:srgbClr val="000000"/>
              </a:buClr>
              <a:buSzPts val="2900"/>
              <a:buChar char="•"/>
            </a:pPr>
            <a:r>
              <a:rPr lang="en-US" sz="2900">
                <a:solidFill>
                  <a:srgbClr val="000000"/>
                </a:solidFill>
                <a:latin typeface="Calibri"/>
                <a:ea typeface="Calibri"/>
                <a:cs typeface="Calibri"/>
                <a:sym typeface="Calibri"/>
              </a:rPr>
              <a:t>Develop an individualized plan based on information gathered in the investigation and other facts known about the subject.</a:t>
            </a:r>
            <a:endParaRPr sz="2900">
              <a:solidFill>
                <a:srgbClr val="000000"/>
              </a:solidFill>
              <a:latin typeface="Calibri"/>
              <a:ea typeface="Calibri"/>
              <a:cs typeface="Calibri"/>
              <a:sym typeface="Calibri"/>
            </a:endParaRPr>
          </a:p>
          <a:p>
            <a:pPr marL="342900" lvl="0" indent="-295910" algn="l" rtl="0">
              <a:lnSpc>
                <a:spcPct val="90000"/>
              </a:lnSpc>
              <a:spcBef>
                <a:spcPts val="148"/>
              </a:spcBef>
              <a:spcAft>
                <a:spcPts val="0"/>
              </a:spcAft>
              <a:buNone/>
            </a:pPr>
            <a:endParaRPr sz="500" i="1">
              <a:solidFill>
                <a:srgbClr val="000000"/>
              </a:solidFill>
              <a:latin typeface="Calibri"/>
              <a:ea typeface="Calibri"/>
              <a:cs typeface="Calibri"/>
              <a:sym typeface="Calibri"/>
            </a:endParaRPr>
          </a:p>
          <a:p>
            <a:pPr marL="342900" lvl="0" indent="-339090" algn="l" rtl="0">
              <a:lnSpc>
                <a:spcPct val="90000"/>
              </a:lnSpc>
              <a:spcBef>
                <a:spcPts val="592"/>
              </a:spcBef>
              <a:spcAft>
                <a:spcPts val="0"/>
              </a:spcAft>
              <a:buClr>
                <a:srgbClr val="000000"/>
              </a:buClr>
              <a:buSzPts val="2900"/>
              <a:buChar char="•"/>
            </a:pPr>
            <a:r>
              <a:rPr lang="en-US" sz="2900">
                <a:solidFill>
                  <a:srgbClr val="000000"/>
                </a:solidFill>
                <a:latin typeface="Calibri"/>
                <a:ea typeface="Calibri"/>
                <a:cs typeface="Calibri"/>
                <a:sym typeface="Calibri"/>
              </a:rPr>
              <a:t>Case management is more art than science.</a:t>
            </a:r>
            <a:endParaRPr sz="2900">
              <a:solidFill>
                <a:srgbClr val="000000"/>
              </a:solidFill>
              <a:latin typeface="Calibri"/>
              <a:ea typeface="Calibri"/>
              <a:cs typeface="Calibri"/>
              <a:sym typeface="Calibri"/>
            </a:endParaRPr>
          </a:p>
          <a:p>
            <a:pPr marL="342900" lvl="0" indent="-339090" algn="l" rtl="0">
              <a:lnSpc>
                <a:spcPct val="90000"/>
              </a:lnSpc>
              <a:spcBef>
                <a:spcPts val="592"/>
              </a:spcBef>
              <a:spcAft>
                <a:spcPts val="0"/>
              </a:spcAft>
              <a:buClr>
                <a:srgbClr val="000000"/>
              </a:buClr>
              <a:buSzPts val="2900"/>
              <a:buChar char="•"/>
            </a:pPr>
            <a:r>
              <a:rPr lang="en-US" sz="2900">
                <a:solidFill>
                  <a:srgbClr val="000000"/>
                </a:solidFill>
                <a:latin typeface="Calibri"/>
                <a:ea typeface="Calibri"/>
                <a:cs typeface="Calibri"/>
                <a:sym typeface="Calibri"/>
              </a:rPr>
              <a:t>Plan must be fact-based and subject-specific.</a:t>
            </a:r>
            <a:endParaRPr sz="2900">
              <a:solidFill>
                <a:srgbClr val="000000"/>
              </a:solidFill>
              <a:latin typeface="Calibri"/>
              <a:ea typeface="Calibri"/>
              <a:cs typeface="Calibri"/>
              <a:sym typeface="Calibri"/>
            </a:endParaRPr>
          </a:p>
          <a:p>
            <a:pPr marL="342900" lvl="0" indent="-339090" algn="l" rtl="0">
              <a:lnSpc>
                <a:spcPct val="90000"/>
              </a:lnSpc>
              <a:spcBef>
                <a:spcPts val="592"/>
              </a:spcBef>
              <a:spcAft>
                <a:spcPts val="0"/>
              </a:spcAft>
              <a:buClr>
                <a:srgbClr val="000000"/>
              </a:buClr>
              <a:buSzPts val="2900"/>
              <a:buChar char="•"/>
            </a:pPr>
            <a:r>
              <a:rPr lang="en-US" sz="2900">
                <a:solidFill>
                  <a:srgbClr val="000000"/>
                </a:solidFill>
                <a:latin typeface="Calibri"/>
                <a:ea typeface="Calibri"/>
                <a:cs typeface="Calibri"/>
                <a:sym typeface="Calibri"/>
              </a:rPr>
              <a:t>Engagement is essential, even when dealing with someone who is very angry. </a:t>
            </a:r>
            <a:endParaRPr sz="2900">
              <a:solidFill>
                <a:srgbClr val="000000"/>
              </a:solidFill>
              <a:latin typeface="Calibri"/>
              <a:ea typeface="Calibri"/>
              <a:cs typeface="Calibri"/>
              <a:sym typeface="Calibri"/>
            </a:endParaRPr>
          </a:p>
          <a:p>
            <a:pPr marL="342900" lvl="0" indent="-339090" algn="l" rtl="0">
              <a:lnSpc>
                <a:spcPct val="90000"/>
              </a:lnSpc>
              <a:spcBef>
                <a:spcPts val="592"/>
              </a:spcBef>
              <a:spcAft>
                <a:spcPts val="0"/>
              </a:spcAft>
              <a:buClr>
                <a:srgbClr val="000000"/>
              </a:buClr>
              <a:buSzPts val="2900"/>
              <a:buChar char="•"/>
            </a:pPr>
            <a:r>
              <a:rPr lang="en-US" sz="2900">
                <a:solidFill>
                  <a:srgbClr val="000000"/>
                </a:solidFill>
                <a:latin typeface="Calibri"/>
                <a:ea typeface="Calibri"/>
                <a:cs typeface="Calibri"/>
                <a:sym typeface="Calibri"/>
              </a:rPr>
              <a:t>Distancing makes monitoring and intervention more difficult.</a:t>
            </a:r>
            <a:endParaRPr sz="2900">
              <a:solidFill>
                <a:srgbClr val="000000"/>
              </a:solidFill>
              <a:latin typeface="Calibri"/>
              <a:ea typeface="Calibri"/>
              <a:cs typeface="Calibri"/>
              <a:sym typeface="Calibri"/>
            </a:endParaRPr>
          </a:p>
          <a:p>
            <a:pPr marL="342900" lvl="0" indent="-339090" algn="l" rtl="0">
              <a:lnSpc>
                <a:spcPct val="90000"/>
              </a:lnSpc>
              <a:spcBef>
                <a:spcPts val="592"/>
              </a:spcBef>
              <a:spcAft>
                <a:spcPts val="0"/>
              </a:spcAft>
              <a:buClr>
                <a:srgbClr val="000000"/>
              </a:buClr>
              <a:buSzPts val="2900"/>
              <a:buChar char="•"/>
            </a:pPr>
            <a:r>
              <a:rPr lang="en-US" sz="2900">
                <a:solidFill>
                  <a:srgbClr val="000000"/>
                </a:solidFill>
                <a:latin typeface="Calibri"/>
                <a:ea typeface="Calibri"/>
                <a:cs typeface="Calibri"/>
                <a:sym typeface="Calibri"/>
              </a:rPr>
              <a:t>Personalities involved matter.</a:t>
            </a:r>
            <a:endParaRPr sz="2900">
              <a:solidFill>
                <a:srgbClr val="000000"/>
              </a:solidFill>
              <a:latin typeface="Calibri"/>
              <a:ea typeface="Calibri"/>
              <a:cs typeface="Calibri"/>
              <a:sym typeface="Calibri"/>
            </a:endParaRPr>
          </a:p>
        </p:txBody>
      </p:sp>
      <p:sp>
        <p:nvSpPr>
          <p:cNvPr id="507" name="Google Shape;507;p72"/>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 </a:t>
            </a:r>
            <a:endParaRPr sz="3000" dirty="0">
              <a:solidFill>
                <a:srgbClr val="EFEFE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3"/>
          <p:cNvSpPr txBox="1"/>
          <p:nvPr/>
        </p:nvSpPr>
        <p:spPr>
          <a:xfrm>
            <a:off x="714375" y="603647"/>
            <a:ext cx="7715100" cy="878700"/>
          </a:xfrm>
          <a:prstGeom prst="rect">
            <a:avLst/>
          </a:prstGeom>
          <a:noFill/>
          <a:ln>
            <a:noFill/>
          </a:ln>
        </p:spPr>
        <p:txBody>
          <a:bodyPr spcFirstLastPara="1" wrap="square" lIns="64275" tIns="32125" rIns="64275" bIns="32125" anchor="t" anchorCtr="0">
            <a:no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Re-Entry Meeting</a:t>
            </a:r>
            <a:endParaRPr sz="4500">
              <a:solidFill>
                <a:srgbClr val="1D1160"/>
              </a:solidFill>
              <a:latin typeface="Open Sans"/>
              <a:ea typeface="Open Sans"/>
              <a:cs typeface="Open Sans"/>
              <a:sym typeface="Open Sans"/>
            </a:endParaRPr>
          </a:p>
        </p:txBody>
      </p:sp>
      <p:sp>
        <p:nvSpPr>
          <p:cNvPr id="513" name="Google Shape;513;p73"/>
          <p:cNvSpPr txBox="1"/>
          <p:nvPr/>
        </p:nvSpPr>
        <p:spPr>
          <a:xfrm>
            <a:off x="313225" y="1491850"/>
            <a:ext cx="8539500" cy="3689700"/>
          </a:xfrm>
          <a:prstGeom prst="rect">
            <a:avLst/>
          </a:prstGeom>
          <a:noFill/>
          <a:ln>
            <a:noFill/>
          </a:ln>
        </p:spPr>
        <p:txBody>
          <a:bodyPr spcFirstLastPara="1" wrap="square" lIns="64275" tIns="32125" rIns="64275" bIns="32125" anchor="t" anchorCtr="0">
            <a:noAutofit/>
          </a:bodyPr>
          <a:lstStyle/>
          <a:p>
            <a:pPr marL="241092" lvl="0" indent="-241092" algn="l" rtl="0">
              <a:lnSpc>
                <a:spcPct val="115000"/>
              </a:lnSpc>
              <a:spcBef>
                <a:spcPts val="0"/>
              </a:spcBef>
              <a:spcAft>
                <a:spcPts val="0"/>
              </a:spcAft>
              <a:buNone/>
            </a:pPr>
            <a:r>
              <a:rPr lang="en-US" sz="2400" dirty="0">
                <a:solidFill>
                  <a:srgbClr val="141617"/>
                </a:solidFill>
                <a:latin typeface="Trebuchet MS"/>
                <a:ea typeface="Trebuchet MS"/>
                <a:cs typeface="Trebuchet MS"/>
                <a:sym typeface="Trebuchet MS"/>
              </a:rPr>
              <a:t>As a part of the RMS plan, a re-entry meeting is required.</a:t>
            </a:r>
            <a:endParaRPr sz="2100" dirty="0">
              <a:solidFill>
                <a:srgbClr val="53585F"/>
              </a:solidFill>
              <a:latin typeface="Trebuchet MS"/>
              <a:ea typeface="Trebuchet MS"/>
              <a:cs typeface="Trebuchet MS"/>
              <a:sym typeface="Trebuchet MS"/>
            </a:endParaRPr>
          </a:p>
          <a:p>
            <a:pPr marL="0" lvl="0" indent="0" algn="l" rtl="0">
              <a:lnSpc>
                <a:spcPct val="115000"/>
              </a:lnSpc>
              <a:spcBef>
                <a:spcPts val="0"/>
              </a:spcBef>
              <a:spcAft>
                <a:spcPts val="0"/>
              </a:spcAft>
              <a:buNone/>
            </a:pPr>
            <a:endParaRPr sz="2400" dirty="0">
              <a:solidFill>
                <a:srgbClr val="141617"/>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US" sz="2400" dirty="0">
                <a:solidFill>
                  <a:srgbClr val="141617"/>
                </a:solidFill>
                <a:latin typeface="Trebuchet MS"/>
                <a:ea typeface="Trebuchet MS"/>
                <a:cs typeface="Trebuchet MS"/>
                <a:sym typeface="Trebuchet MS"/>
              </a:rPr>
              <a:t>Goals of the meeting include:</a:t>
            </a:r>
            <a:endParaRPr sz="2100" dirty="0">
              <a:solidFill>
                <a:srgbClr val="53585F"/>
              </a:solidFill>
              <a:latin typeface="Trebuchet MS"/>
              <a:ea typeface="Trebuchet MS"/>
              <a:cs typeface="Trebuchet MS"/>
              <a:sym typeface="Trebuchet MS"/>
            </a:endParaRPr>
          </a:p>
          <a:p>
            <a:pPr marL="285750" lvl="0" indent="-381000" algn="l" rtl="0">
              <a:lnSpc>
                <a:spcPct val="115000"/>
              </a:lnSpc>
              <a:spcBef>
                <a:spcPts val="0"/>
              </a:spcBef>
              <a:spcAft>
                <a:spcPts val="0"/>
              </a:spcAft>
              <a:buClr>
                <a:srgbClr val="141617"/>
              </a:buClr>
              <a:buSzPts val="2400"/>
              <a:buChar char="•"/>
            </a:pPr>
            <a:r>
              <a:rPr lang="en-US" sz="2400" dirty="0">
                <a:solidFill>
                  <a:srgbClr val="141617"/>
                </a:solidFill>
                <a:latin typeface="Trebuchet MS"/>
                <a:ea typeface="Trebuchet MS"/>
                <a:cs typeface="Trebuchet MS"/>
                <a:sym typeface="Trebuchet MS"/>
              </a:rPr>
              <a:t>Building and/or restoring relationships with the student</a:t>
            </a:r>
            <a:endParaRPr sz="2100" dirty="0">
              <a:solidFill>
                <a:srgbClr val="53585F"/>
              </a:solidFill>
              <a:latin typeface="Trebuchet MS"/>
              <a:ea typeface="Trebuchet MS"/>
              <a:cs typeface="Trebuchet MS"/>
              <a:sym typeface="Trebuchet MS"/>
            </a:endParaRPr>
          </a:p>
          <a:p>
            <a:pPr marL="285750" lvl="0" indent="-381000" algn="l" rtl="0">
              <a:lnSpc>
                <a:spcPct val="115000"/>
              </a:lnSpc>
              <a:spcBef>
                <a:spcPts val="0"/>
              </a:spcBef>
              <a:spcAft>
                <a:spcPts val="0"/>
              </a:spcAft>
              <a:buClr>
                <a:srgbClr val="141617"/>
              </a:buClr>
              <a:buSzPts val="2400"/>
              <a:buChar char="•"/>
            </a:pPr>
            <a:r>
              <a:rPr lang="en-US" sz="2400" dirty="0">
                <a:solidFill>
                  <a:srgbClr val="141617"/>
                </a:solidFill>
                <a:latin typeface="Trebuchet MS"/>
                <a:ea typeface="Trebuchet MS"/>
                <a:cs typeface="Trebuchet MS"/>
                <a:sym typeface="Trebuchet MS"/>
              </a:rPr>
              <a:t>Establishing expectations</a:t>
            </a:r>
            <a:endParaRPr sz="2100" dirty="0">
              <a:solidFill>
                <a:srgbClr val="53585F"/>
              </a:solidFill>
              <a:latin typeface="Trebuchet MS"/>
              <a:ea typeface="Trebuchet MS"/>
              <a:cs typeface="Trebuchet MS"/>
              <a:sym typeface="Trebuchet MS"/>
            </a:endParaRPr>
          </a:p>
          <a:p>
            <a:pPr marL="285750" lvl="0" indent="-381000" algn="l" rtl="0">
              <a:lnSpc>
                <a:spcPct val="115000"/>
              </a:lnSpc>
              <a:spcBef>
                <a:spcPts val="0"/>
              </a:spcBef>
              <a:spcAft>
                <a:spcPts val="0"/>
              </a:spcAft>
              <a:buClr>
                <a:srgbClr val="141617"/>
              </a:buClr>
              <a:buSzPts val="2400"/>
              <a:buChar char="•"/>
            </a:pPr>
            <a:r>
              <a:rPr lang="en-US" sz="2400" dirty="0">
                <a:solidFill>
                  <a:srgbClr val="141617"/>
                </a:solidFill>
                <a:latin typeface="Trebuchet MS"/>
                <a:ea typeface="Trebuchet MS"/>
                <a:cs typeface="Trebuchet MS"/>
                <a:sym typeface="Trebuchet MS"/>
              </a:rPr>
              <a:t>Preparing the student for how others may react to them </a:t>
            </a:r>
            <a:endParaRPr sz="2100" dirty="0">
              <a:solidFill>
                <a:srgbClr val="53585F"/>
              </a:solidFill>
              <a:latin typeface="Trebuchet MS"/>
              <a:ea typeface="Trebuchet MS"/>
              <a:cs typeface="Trebuchet MS"/>
              <a:sym typeface="Trebuchet MS"/>
            </a:endParaRPr>
          </a:p>
          <a:p>
            <a:pPr marL="1366193" lvl="7" indent="0" algn="ctr" rtl="0">
              <a:lnSpc>
                <a:spcPct val="115000"/>
              </a:lnSpc>
              <a:spcBef>
                <a:spcPts val="2953"/>
              </a:spcBef>
              <a:spcAft>
                <a:spcPts val="0"/>
              </a:spcAft>
              <a:buNone/>
            </a:pPr>
            <a:endParaRPr sz="2100" dirty="0">
              <a:solidFill>
                <a:srgbClr val="141617"/>
              </a:solidFill>
              <a:latin typeface="Trebuchet MS"/>
              <a:ea typeface="Trebuchet MS"/>
              <a:cs typeface="Trebuchet MS"/>
              <a:sym typeface="Trebuchet MS"/>
            </a:endParaRPr>
          </a:p>
          <a:p>
            <a:pPr marL="241092" lvl="0" indent="-241092" algn="l" rtl="0">
              <a:lnSpc>
                <a:spcPct val="115000"/>
              </a:lnSpc>
              <a:spcBef>
                <a:spcPts val="2953"/>
              </a:spcBef>
              <a:spcAft>
                <a:spcPts val="0"/>
              </a:spcAft>
              <a:buNone/>
            </a:pPr>
            <a:r>
              <a:rPr lang="en-US" sz="2100" dirty="0">
                <a:solidFill>
                  <a:srgbClr val="53585F"/>
                </a:solidFill>
                <a:latin typeface="Trebuchet MS"/>
                <a:ea typeface="Trebuchet MS"/>
                <a:cs typeface="Trebuchet MS"/>
                <a:sym typeface="Trebuchet MS"/>
              </a:rPr>
              <a:t>	</a:t>
            </a:r>
            <a:endParaRPr sz="2100" dirty="0">
              <a:solidFill>
                <a:srgbClr val="53585F"/>
              </a:solidFill>
              <a:latin typeface="Trebuchet MS"/>
              <a:ea typeface="Trebuchet MS"/>
              <a:cs typeface="Trebuchet MS"/>
              <a:sym typeface="Trebuchet MS"/>
            </a:endParaRPr>
          </a:p>
        </p:txBody>
      </p:sp>
      <p:sp>
        <p:nvSpPr>
          <p:cNvPr id="514" name="Google Shape;514;p73"/>
          <p:cNvSpPr txBox="1"/>
          <p:nvPr/>
        </p:nvSpPr>
        <p:spPr>
          <a:xfrm>
            <a:off x="1847850" y="5257800"/>
            <a:ext cx="5448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141617"/>
                </a:solidFill>
                <a:latin typeface="Trebuchet MS"/>
                <a:ea typeface="Trebuchet MS"/>
                <a:cs typeface="Trebuchet MS"/>
                <a:sym typeface="Trebuchet MS"/>
              </a:rPr>
              <a:t>Consider trauma-informed approaches to this meeting.</a:t>
            </a:r>
            <a:endParaRPr sz="1600" dirty="0"/>
          </a:p>
        </p:txBody>
      </p:sp>
      <p:sp>
        <p:nvSpPr>
          <p:cNvPr id="515" name="Google Shape;515;p73"/>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0" algn="l" rtl="0">
              <a:spcBef>
                <a:spcPts val="360"/>
              </a:spcBef>
              <a:spcAft>
                <a:spcPts val="0"/>
              </a:spcAft>
              <a:buNone/>
            </a:pPr>
            <a:r>
              <a:rPr lang="en-US" sz="3000" dirty="0">
                <a:solidFill>
                  <a:srgbClr val="EFEFEF"/>
                </a:solidFill>
              </a:rPr>
              <a:t>     HOW TO CONDUCT A RISK ASSESSMENT </a:t>
            </a:r>
            <a:endParaRPr sz="3000" dirty="0">
              <a:solidFill>
                <a:srgbClr val="EFEFE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4"/>
          <p:cNvSpPr txBox="1">
            <a:spLocks noGrp="1"/>
          </p:cNvSpPr>
          <p:nvPr>
            <p:ph type="body" idx="1"/>
          </p:nvPr>
        </p:nvSpPr>
        <p:spPr>
          <a:xfrm>
            <a:off x="275625" y="1447800"/>
            <a:ext cx="8657700" cy="4789200"/>
          </a:xfrm>
          <a:prstGeom prst="rect">
            <a:avLst/>
          </a:prstGeom>
        </p:spPr>
        <p:txBody>
          <a:bodyPr spcFirstLastPara="1" wrap="square" lIns="91425" tIns="45700" rIns="91425" bIns="45700" anchor="t" anchorCtr="0">
            <a:normAutofit fontScale="92500"/>
          </a:bodyPr>
          <a:lstStyle/>
          <a:p>
            <a:pPr marL="0" lvl="0" indent="0" algn="l" rtl="0">
              <a:spcBef>
                <a:spcPts val="360"/>
              </a:spcBef>
              <a:spcAft>
                <a:spcPts val="0"/>
              </a:spcAft>
              <a:buNone/>
            </a:pPr>
            <a:r>
              <a:rPr lang="en-US" sz="2208" dirty="0"/>
              <a:t>“In July 2018 the Secret Service released a report recommending that </a:t>
            </a:r>
            <a:r>
              <a:rPr lang="en-US" sz="2208" dirty="0">
                <a:highlight>
                  <a:srgbClr val="FFFF00"/>
                </a:highlight>
              </a:rPr>
              <a:t>‘the threshold for intervention should be relatively low so that schools can identify students in distress before their behaviors escalate to the level of eliciting concerns about safety.’ </a:t>
            </a:r>
            <a:r>
              <a:rPr lang="en-US" sz="2208" dirty="0"/>
              <a:t>Addressing school safety in a Multi-Tiered System of Support (MTSS) framework allows for schools to accomplish this while using data to efficiently identify and align resources for students that need higher levels of support and intervention. Universal practices for a trauma-informed MTSS system that also addresses a multi-tiered threat assessment system include components that address school climate and equitable practices and take into account aspects of student and staff development.”</a:t>
            </a:r>
            <a:endParaRPr sz="2208" dirty="0"/>
          </a:p>
          <a:p>
            <a:pPr marL="3200400" lvl="0" indent="0" algn="l" rtl="0">
              <a:spcBef>
                <a:spcPts val="360"/>
              </a:spcBef>
              <a:spcAft>
                <a:spcPts val="0"/>
              </a:spcAft>
              <a:buNone/>
            </a:pPr>
            <a:r>
              <a:rPr lang="en-US" sz="1483" i="1" dirty="0"/>
              <a:t>Act 18 of 2019 Guidance for School Entities: Questions and Answers on K-12 Threat Assessment Procedures and School-based Intervention Teams</a:t>
            </a:r>
            <a:r>
              <a:rPr lang="en-US" sz="1483" dirty="0"/>
              <a:t>, Pennsylvania Commission on Crime and Delinquency School Safety and Security Committee, December 2019. </a:t>
            </a:r>
            <a:endParaRPr dirty="0"/>
          </a:p>
        </p:txBody>
      </p:sp>
      <p:sp>
        <p:nvSpPr>
          <p:cNvPr id="521" name="Google Shape;521;p74"/>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C U L T U R E    A N D    C L I M A T E</a:t>
            </a:r>
            <a:endParaRPr sz="3200">
              <a:solidFill>
                <a:srgbClr val="EFEFEF"/>
              </a:solidFill>
            </a:endParaRPr>
          </a:p>
        </p:txBody>
      </p:sp>
      <p:sp>
        <p:nvSpPr>
          <p:cNvPr id="522" name="Google Shape;522;p74"/>
          <p:cNvSpPr txBox="1">
            <a:spLocks noGrp="1"/>
          </p:cNvSpPr>
          <p:nvPr>
            <p:ph type="title"/>
          </p:nvPr>
        </p:nvSpPr>
        <p:spPr>
          <a:xfrm>
            <a:off x="457200" y="4270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Relationships</a:t>
            </a:r>
            <a:endParaRPr sz="4500" b="1">
              <a:solidFill>
                <a:srgbClr val="1D116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75"/>
          <p:cNvPicPr preferRelativeResize="0"/>
          <p:nvPr/>
        </p:nvPicPr>
        <p:blipFill>
          <a:blip r:embed="rId3">
            <a:alphaModFix amt="88000"/>
          </a:blip>
          <a:stretch>
            <a:fillRect/>
          </a:stretch>
        </p:blipFill>
        <p:spPr>
          <a:xfrm>
            <a:off x="0" y="1481975"/>
            <a:ext cx="2943588" cy="1947024"/>
          </a:xfrm>
          <a:prstGeom prst="rect">
            <a:avLst/>
          </a:prstGeom>
          <a:noFill/>
          <a:ln>
            <a:noFill/>
          </a:ln>
        </p:spPr>
      </p:pic>
      <p:sp>
        <p:nvSpPr>
          <p:cNvPr id="528" name="Google Shape;528;p75"/>
          <p:cNvSpPr txBox="1">
            <a:spLocks noGrp="1"/>
          </p:cNvSpPr>
          <p:nvPr>
            <p:ph type="body" idx="1"/>
          </p:nvPr>
        </p:nvSpPr>
        <p:spPr>
          <a:xfrm>
            <a:off x="2966700" y="1429275"/>
            <a:ext cx="5965800" cy="2237700"/>
          </a:xfrm>
          <a:prstGeom prst="rect">
            <a:avLst/>
          </a:prstGeom>
        </p:spPr>
        <p:txBody>
          <a:bodyPr spcFirstLastPara="1" wrap="square" lIns="91425" tIns="45700" rIns="91425" bIns="45700" anchor="t" anchorCtr="0">
            <a:normAutofit fontScale="92500"/>
          </a:bodyPr>
          <a:lstStyle/>
          <a:p>
            <a:pPr marL="0" lvl="0" indent="0" algn="l" rtl="0">
              <a:spcBef>
                <a:spcPts val="360"/>
              </a:spcBef>
              <a:spcAft>
                <a:spcPts val="0"/>
              </a:spcAft>
              <a:buNone/>
            </a:pPr>
            <a:r>
              <a:rPr lang="en-US" sz="2608" b="1">
                <a:solidFill>
                  <a:srgbClr val="660000"/>
                </a:solidFill>
              </a:rPr>
              <a:t>Violence can be thought of as a means of communication when other methods fail. When traditional means of communication are perceived to be exhausted, some will resort to violence. </a:t>
            </a:r>
            <a:endParaRPr sz="1800" b="1">
              <a:solidFill>
                <a:srgbClr val="660000"/>
              </a:solidFill>
            </a:endParaRPr>
          </a:p>
        </p:txBody>
      </p:sp>
      <p:sp>
        <p:nvSpPr>
          <p:cNvPr id="529" name="Google Shape;529;p75"/>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C U L T U R E    A N D    C L I M A T E</a:t>
            </a:r>
            <a:endParaRPr sz="3200">
              <a:solidFill>
                <a:srgbClr val="EFEFEF"/>
              </a:solidFill>
            </a:endParaRPr>
          </a:p>
        </p:txBody>
      </p:sp>
      <p:sp>
        <p:nvSpPr>
          <p:cNvPr id="530" name="Google Shape;530;p75"/>
          <p:cNvSpPr txBox="1">
            <a:spLocks noGrp="1"/>
          </p:cNvSpPr>
          <p:nvPr>
            <p:ph type="title"/>
          </p:nvPr>
        </p:nvSpPr>
        <p:spPr>
          <a:xfrm>
            <a:off x="457200" y="4270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Relationships</a:t>
            </a:r>
            <a:endParaRPr sz="4500" b="1">
              <a:solidFill>
                <a:srgbClr val="1D1160"/>
              </a:solidFill>
              <a:latin typeface="Open Sans"/>
              <a:ea typeface="Open Sans"/>
              <a:cs typeface="Open Sans"/>
              <a:sym typeface="Open Sans"/>
            </a:endParaRPr>
          </a:p>
        </p:txBody>
      </p:sp>
      <p:pic>
        <p:nvPicPr>
          <p:cNvPr id="531" name="Google Shape;531;p75"/>
          <p:cNvPicPr preferRelativeResize="0"/>
          <p:nvPr/>
        </p:nvPicPr>
        <p:blipFill>
          <a:blip r:embed="rId4">
            <a:alphaModFix/>
          </a:blip>
          <a:stretch>
            <a:fillRect/>
          </a:stretch>
        </p:blipFill>
        <p:spPr>
          <a:xfrm>
            <a:off x="5608525" y="3880175"/>
            <a:ext cx="3535476" cy="2356975"/>
          </a:xfrm>
          <a:prstGeom prst="rect">
            <a:avLst/>
          </a:prstGeom>
          <a:noFill/>
          <a:ln>
            <a:noFill/>
          </a:ln>
        </p:spPr>
      </p:pic>
      <p:sp>
        <p:nvSpPr>
          <p:cNvPr id="532" name="Google Shape;532;p75"/>
          <p:cNvSpPr txBox="1">
            <a:spLocks noGrp="1"/>
          </p:cNvSpPr>
          <p:nvPr>
            <p:ph type="body" idx="1"/>
          </p:nvPr>
        </p:nvSpPr>
        <p:spPr>
          <a:xfrm>
            <a:off x="266125" y="4042650"/>
            <a:ext cx="5266200" cy="1889700"/>
          </a:xfrm>
          <a:prstGeom prst="rect">
            <a:avLst/>
          </a:prstGeom>
        </p:spPr>
        <p:txBody>
          <a:bodyPr spcFirstLastPara="1" wrap="square" lIns="91425" tIns="45700" rIns="91425" bIns="45700" anchor="t" anchorCtr="0">
            <a:noAutofit/>
          </a:bodyPr>
          <a:lstStyle/>
          <a:p>
            <a:pPr marL="0" lvl="0" indent="0" algn="r" rtl="0">
              <a:spcBef>
                <a:spcPts val="360"/>
              </a:spcBef>
              <a:spcAft>
                <a:spcPts val="0"/>
              </a:spcAft>
              <a:buNone/>
            </a:pPr>
            <a:r>
              <a:rPr lang="en-US" sz="2600" b="1">
                <a:solidFill>
                  <a:srgbClr val="1D1160"/>
                </a:solidFill>
              </a:rPr>
              <a:t>However, if you build the right relationships, an outlet for communication is established and violent actions become unnecessary. </a:t>
            </a:r>
            <a:endParaRPr sz="2600" b="1">
              <a:solidFill>
                <a:srgbClr val="1D116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76"/>
          <p:cNvPicPr preferRelativeResize="0"/>
          <p:nvPr/>
        </p:nvPicPr>
        <p:blipFill>
          <a:blip r:embed="rId3">
            <a:alphaModFix amt="45000"/>
          </a:blip>
          <a:stretch>
            <a:fillRect/>
          </a:stretch>
        </p:blipFill>
        <p:spPr>
          <a:xfrm>
            <a:off x="0" y="510825"/>
            <a:ext cx="9144000" cy="6347175"/>
          </a:xfrm>
          <a:prstGeom prst="rect">
            <a:avLst/>
          </a:prstGeom>
          <a:noFill/>
          <a:ln>
            <a:noFill/>
          </a:ln>
        </p:spPr>
      </p:pic>
      <p:sp>
        <p:nvSpPr>
          <p:cNvPr id="538" name="Google Shape;538;p76"/>
          <p:cNvSpPr txBox="1">
            <a:spLocks noGrp="1"/>
          </p:cNvSpPr>
          <p:nvPr>
            <p:ph type="body" idx="1"/>
          </p:nvPr>
        </p:nvSpPr>
        <p:spPr>
          <a:xfrm>
            <a:off x="123225" y="1676400"/>
            <a:ext cx="2717100" cy="4623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p>
            <a:pPr marL="0" lvl="0" indent="0" algn="l" rtl="0">
              <a:lnSpc>
                <a:spcPct val="80000"/>
              </a:lnSpc>
              <a:spcBef>
                <a:spcPts val="360"/>
              </a:spcBef>
              <a:spcAft>
                <a:spcPts val="0"/>
              </a:spcAft>
              <a:buNone/>
            </a:pPr>
            <a:r>
              <a:rPr lang="en-US" sz="2308" b="1">
                <a:solidFill>
                  <a:srgbClr val="5B0F00"/>
                </a:solidFill>
              </a:rPr>
              <a:t>It’s not a formula. </a:t>
            </a:r>
            <a:endParaRPr sz="2308">
              <a:solidFill>
                <a:srgbClr val="0C0C0C"/>
              </a:solidFill>
            </a:endParaRPr>
          </a:p>
        </p:txBody>
      </p:sp>
      <p:sp>
        <p:nvSpPr>
          <p:cNvPr id="539" name="Google Shape;539;p76"/>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C U L T U R E    A N D    C L I M A T E</a:t>
            </a:r>
            <a:endParaRPr sz="3200">
              <a:solidFill>
                <a:srgbClr val="EFEFEF"/>
              </a:solidFill>
            </a:endParaRPr>
          </a:p>
        </p:txBody>
      </p:sp>
      <p:sp>
        <p:nvSpPr>
          <p:cNvPr id="540" name="Google Shape;540;p76"/>
          <p:cNvSpPr txBox="1">
            <a:spLocks noGrp="1"/>
          </p:cNvSpPr>
          <p:nvPr>
            <p:ph type="title"/>
          </p:nvPr>
        </p:nvSpPr>
        <p:spPr>
          <a:xfrm>
            <a:off x="457200" y="5032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500" b="1">
                <a:solidFill>
                  <a:srgbClr val="5B0F00"/>
                </a:solidFill>
                <a:latin typeface="Open Sans"/>
                <a:ea typeface="Open Sans"/>
                <a:cs typeface="Open Sans"/>
                <a:sym typeface="Open Sans"/>
              </a:rPr>
              <a:t>R</a:t>
            </a:r>
            <a:r>
              <a:rPr lang="en-US" sz="4500" b="1">
                <a:solidFill>
                  <a:srgbClr val="660000"/>
                </a:solidFill>
                <a:latin typeface="Open Sans"/>
                <a:ea typeface="Open Sans"/>
                <a:cs typeface="Open Sans"/>
                <a:sym typeface="Open Sans"/>
              </a:rPr>
              <a:t>e</a:t>
            </a:r>
            <a:r>
              <a:rPr lang="en-US" sz="4500" b="1">
                <a:solidFill>
                  <a:srgbClr val="85200C"/>
                </a:solidFill>
                <a:latin typeface="Open Sans"/>
                <a:ea typeface="Open Sans"/>
                <a:cs typeface="Open Sans"/>
                <a:sym typeface="Open Sans"/>
              </a:rPr>
              <a:t>l</a:t>
            </a:r>
            <a:r>
              <a:rPr lang="en-US" sz="4500" b="1">
                <a:solidFill>
                  <a:srgbClr val="990000"/>
                </a:solidFill>
                <a:latin typeface="Open Sans"/>
                <a:ea typeface="Open Sans"/>
                <a:cs typeface="Open Sans"/>
                <a:sym typeface="Open Sans"/>
              </a:rPr>
              <a:t>a</a:t>
            </a:r>
            <a:r>
              <a:rPr lang="en-US" sz="4500" b="1">
                <a:solidFill>
                  <a:srgbClr val="A61C00"/>
                </a:solidFill>
                <a:latin typeface="Open Sans"/>
                <a:ea typeface="Open Sans"/>
                <a:cs typeface="Open Sans"/>
                <a:sym typeface="Open Sans"/>
              </a:rPr>
              <a:t>t</a:t>
            </a:r>
            <a:r>
              <a:rPr lang="en-US" sz="4500" b="1">
                <a:solidFill>
                  <a:srgbClr val="CC0000"/>
                </a:solidFill>
                <a:latin typeface="Open Sans"/>
                <a:ea typeface="Open Sans"/>
                <a:cs typeface="Open Sans"/>
                <a:sym typeface="Open Sans"/>
              </a:rPr>
              <a:t>i</a:t>
            </a:r>
            <a:r>
              <a:rPr lang="en-US" sz="4500" b="1">
                <a:solidFill>
                  <a:srgbClr val="CC4125"/>
                </a:solidFill>
                <a:latin typeface="Open Sans"/>
                <a:ea typeface="Open Sans"/>
                <a:cs typeface="Open Sans"/>
                <a:sym typeface="Open Sans"/>
              </a:rPr>
              <a:t>o</a:t>
            </a:r>
            <a:r>
              <a:rPr lang="en-US" sz="4500" b="1">
                <a:solidFill>
                  <a:srgbClr val="E06666"/>
                </a:solidFill>
                <a:latin typeface="Open Sans"/>
                <a:ea typeface="Open Sans"/>
                <a:cs typeface="Open Sans"/>
                <a:sym typeface="Open Sans"/>
              </a:rPr>
              <a:t>n</a:t>
            </a:r>
            <a:r>
              <a:rPr lang="en-US" sz="4500" b="1">
                <a:solidFill>
                  <a:srgbClr val="DD7E6B"/>
                </a:solidFill>
                <a:latin typeface="Open Sans"/>
                <a:ea typeface="Open Sans"/>
                <a:cs typeface="Open Sans"/>
                <a:sym typeface="Open Sans"/>
              </a:rPr>
              <a:t>s</a:t>
            </a:r>
            <a:r>
              <a:rPr lang="en-US" sz="4500" b="1">
                <a:solidFill>
                  <a:srgbClr val="E69138"/>
                </a:solidFill>
                <a:latin typeface="Open Sans"/>
                <a:ea typeface="Open Sans"/>
                <a:cs typeface="Open Sans"/>
                <a:sym typeface="Open Sans"/>
              </a:rPr>
              <a:t>h</a:t>
            </a:r>
            <a:r>
              <a:rPr lang="en-US" sz="4500" b="1">
                <a:solidFill>
                  <a:srgbClr val="F6B26B"/>
                </a:solidFill>
                <a:latin typeface="Open Sans"/>
                <a:ea typeface="Open Sans"/>
                <a:cs typeface="Open Sans"/>
                <a:sym typeface="Open Sans"/>
              </a:rPr>
              <a:t>i</a:t>
            </a:r>
            <a:r>
              <a:rPr lang="en-US" sz="4500" b="1">
                <a:solidFill>
                  <a:srgbClr val="F9CB9C"/>
                </a:solidFill>
                <a:latin typeface="Open Sans"/>
                <a:ea typeface="Open Sans"/>
                <a:cs typeface="Open Sans"/>
                <a:sym typeface="Open Sans"/>
              </a:rPr>
              <a:t>p</a:t>
            </a:r>
            <a:r>
              <a:rPr lang="en-US" sz="4500" b="1">
                <a:solidFill>
                  <a:srgbClr val="FFD966"/>
                </a:solidFill>
                <a:latin typeface="Open Sans"/>
                <a:ea typeface="Open Sans"/>
                <a:cs typeface="Open Sans"/>
                <a:sym typeface="Open Sans"/>
              </a:rPr>
              <a:t>s</a:t>
            </a:r>
            <a:endParaRPr sz="4500" b="1">
              <a:solidFill>
                <a:srgbClr val="FFD966"/>
              </a:solidFill>
              <a:latin typeface="Open Sans"/>
              <a:ea typeface="Open Sans"/>
              <a:cs typeface="Open Sans"/>
              <a:sym typeface="Open Sans"/>
            </a:endParaRPr>
          </a:p>
        </p:txBody>
      </p:sp>
      <p:sp>
        <p:nvSpPr>
          <p:cNvPr id="541" name="Google Shape;541;p76"/>
          <p:cNvSpPr txBox="1">
            <a:spLocks noGrp="1"/>
          </p:cNvSpPr>
          <p:nvPr>
            <p:ph type="body" idx="1"/>
          </p:nvPr>
        </p:nvSpPr>
        <p:spPr>
          <a:xfrm>
            <a:off x="6347700" y="1984225"/>
            <a:ext cx="2643900" cy="10317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p>
            <a:pPr marL="0" lvl="0" indent="0" algn="r" rtl="0">
              <a:lnSpc>
                <a:spcPct val="80000"/>
              </a:lnSpc>
              <a:spcBef>
                <a:spcPts val="360"/>
              </a:spcBef>
              <a:spcAft>
                <a:spcPts val="0"/>
              </a:spcAft>
              <a:buNone/>
            </a:pPr>
            <a:r>
              <a:rPr lang="en-US" sz="2308" b="1">
                <a:solidFill>
                  <a:srgbClr val="85200C"/>
                </a:solidFill>
              </a:rPr>
              <a:t>Relationships require sincerity and compassion.</a:t>
            </a:r>
            <a:endParaRPr sz="2308">
              <a:solidFill>
                <a:srgbClr val="85200C"/>
              </a:solidFill>
            </a:endParaRPr>
          </a:p>
        </p:txBody>
      </p:sp>
      <p:sp>
        <p:nvSpPr>
          <p:cNvPr id="542" name="Google Shape;542;p76"/>
          <p:cNvSpPr txBox="1">
            <a:spLocks noGrp="1"/>
          </p:cNvSpPr>
          <p:nvPr>
            <p:ph type="body" idx="1"/>
          </p:nvPr>
        </p:nvSpPr>
        <p:spPr>
          <a:xfrm>
            <a:off x="76200" y="3918275"/>
            <a:ext cx="3143400" cy="23484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360"/>
              </a:spcBef>
              <a:spcAft>
                <a:spcPts val="0"/>
              </a:spcAft>
              <a:buNone/>
            </a:pPr>
            <a:r>
              <a:rPr lang="en-US" sz="2308" b="1">
                <a:solidFill>
                  <a:srgbClr val="A61C00"/>
                </a:solidFill>
              </a:rPr>
              <a:t>Done right, </a:t>
            </a:r>
            <a:endParaRPr sz="2308" b="1">
              <a:solidFill>
                <a:srgbClr val="A61C00"/>
              </a:solidFill>
            </a:endParaRPr>
          </a:p>
          <a:p>
            <a:pPr marL="0" lvl="0" indent="0" algn="l" rtl="0">
              <a:lnSpc>
                <a:spcPct val="80000"/>
              </a:lnSpc>
              <a:spcBef>
                <a:spcPts val="360"/>
              </a:spcBef>
              <a:spcAft>
                <a:spcPts val="0"/>
              </a:spcAft>
              <a:buNone/>
            </a:pPr>
            <a:r>
              <a:rPr lang="en-US" sz="2308" b="1">
                <a:solidFill>
                  <a:srgbClr val="A61C00"/>
                </a:solidFill>
              </a:rPr>
              <a:t>small but </a:t>
            </a:r>
            <a:endParaRPr sz="2308" b="1">
              <a:solidFill>
                <a:srgbClr val="A61C00"/>
              </a:solidFill>
            </a:endParaRPr>
          </a:p>
          <a:p>
            <a:pPr marL="0" lvl="0" indent="0" algn="l" rtl="0">
              <a:lnSpc>
                <a:spcPct val="80000"/>
              </a:lnSpc>
              <a:spcBef>
                <a:spcPts val="360"/>
              </a:spcBef>
              <a:spcAft>
                <a:spcPts val="0"/>
              </a:spcAft>
              <a:buNone/>
            </a:pPr>
            <a:r>
              <a:rPr lang="en-US" sz="2308" b="1">
                <a:solidFill>
                  <a:srgbClr val="A61C00"/>
                </a:solidFill>
              </a:rPr>
              <a:t>frequent investments in time create tremendous changes amongst students, staff, and your community.  </a:t>
            </a:r>
            <a:endParaRPr sz="2308">
              <a:solidFill>
                <a:srgbClr val="A61C00"/>
              </a:solidFill>
            </a:endParaRPr>
          </a:p>
        </p:txBody>
      </p:sp>
      <p:sp>
        <p:nvSpPr>
          <p:cNvPr id="543" name="Google Shape;543;p76"/>
          <p:cNvSpPr txBox="1">
            <a:spLocks noGrp="1"/>
          </p:cNvSpPr>
          <p:nvPr>
            <p:ph type="body" idx="1"/>
          </p:nvPr>
        </p:nvSpPr>
        <p:spPr>
          <a:xfrm>
            <a:off x="4419600" y="4172950"/>
            <a:ext cx="4267200" cy="6279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fontScale="92500" lnSpcReduction="10000"/>
          </a:bodyPr>
          <a:lstStyle/>
          <a:p>
            <a:pPr marL="0" lvl="0" indent="0" algn="ctr" rtl="0">
              <a:lnSpc>
                <a:spcPct val="80000"/>
              </a:lnSpc>
              <a:spcBef>
                <a:spcPts val="360"/>
              </a:spcBef>
              <a:spcAft>
                <a:spcPts val="0"/>
              </a:spcAft>
              <a:buNone/>
            </a:pPr>
            <a:r>
              <a:rPr lang="en-US" sz="2308" b="1">
                <a:solidFill>
                  <a:srgbClr val="F6B26B"/>
                </a:solidFill>
              </a:rPr>
              <a:t>When trust is built, positive relationships flourish.</a:t>
            </a:r>
            <a:endParaRPr sz="2308">
              <a:solidFill>
                <a:srgbClr val="F6B26B"/>
              </a:solidFill>
            </a:endParaRPr>
          </a:p>
        </p:txBody>
      </p:sp>
      <p:sp>
        <p:nvSpPr>
          <p:cNvPr id="544" name="Google Shape;544;p76"/>
          <p:cNvSpPr txBox="1">
            <a:spLocks noGrp="1"/>
          </p:cNvSpPr>
          <p:nvPr>
            <p:ph type="body" idx="1"/>
          </p:nvPr>
        </p:nvSpPr>
        <p:spPr>
          <a:xfrm>
            <a:off x="3475125" y="5474375"/>
            <a:ext cx="5745300" cy="8871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p>
            <a:pPr marL="0" lvl="0" indent="0" algn="ctr" rtl="0">
              <a:lnSpc>
                <a:spcPct val="70000"/>
              </a:lnSpc>
              <a:spcBef>
                <a:spcPts val="360"/>
              </a:spcBef>
              <a:spcAft>
                <a:spcPts val="0"/>
              </a:spcAft>
              <a:buNone/>
            </a:pPr>
            <a:r>
              <a:rPr lang="en-US" sz="2308" b="1">
                <a:solidFill>
                  <a:srgbClr val="FFD966"/>
                </a:solidFill>
              </a:rPr>
              <a:t>No act of kindness is wasted. Schools provide an incredible opportunity to foster positive changes.</a:t>
            </a:r>
            <a:endParaRPr sz="2308">
              <a:solidFill>
                <a:srgbClr val="FFD96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7"/>
          <p:cNvSpPr txBox="1"/>
          <p:nvPr/>
        </p:nvSpPr>
        <p:spPr>
          <a:xfrm>
            <a:off x="-108225" y="1343400"/>
            <a:ext cx="9404700" cy="4925400"/>
          </a:xfrm>
          <a:prstGeom prst="rect">
            <a:avLst/>
          </a:prstGeom>
          <a:noFill/>
          <a:ln>
            <a:noFill/>
          </a:ln>
        </p:spPr>
        <p:txBody>
          <a:bodyPr spcFirstLastPara="1" wrap="square" lIns="91425" tIns="91425" rIns="91425" bIns="91425" anchor="t" anchorCtr="0">
            <a:spAutoFit/>
          </a:bodyPr>
          <a:lstStyle/>
          <a:p>
            <a:pPr marL="800100" lvl="0"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Superintendent establishes Behavioral Risk Assessment Team(s)</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At least one team per building (depending upon district size)</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Multidisciplinary team</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Part of the district Crisis Plan/Emergency Operations Plan</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Team attends training (contact Center for Education Safety)</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Team builds relationships with local agencies/organizations</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Create/update resource directory</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Maintain good relationships</a:t>
            </a:r>
            <a:endParaRPr sz="1200">
              <a:latin typeface="Open Sans SemiBold"/>
              <a:ea typeface="Open Sans SemiBold"/>
              <a:cs typeface="Open Sans SemiBold"/>
              <a:sym typeface="Open Sans SemiBold"/>
            </a:endParaRPr>
          </a:p>
          <a:p>
            <a:pPr marL="800100" lvl="0"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Team promotes awareness</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Educate and inform ALL faculty and staff</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Educate and inform students about concerns and how to report (age appropriate)</a:t>
            </a:r>
            <a:endParaRPr sz="1200">
              <a:latin typeface="Open Sans SemiBold"/>
              <a:ea typeface="Open Sans SemiBold"/>
              <a:cs typeface="Open Sans SemiBold"/>
              <a:sym typeface="Open Sans SemiBold"/>
            </a:endParaRPr>
          </a:p>
          <a:p>
            <a:pPr marL="800100" lvl="1" indent="-368300" algn="l" rtl="0">
              <a:spcBef>
                <a:spcPts val="0"/>
              </a:spcBef>
              <a:spcAft>
                <a:spcPts val="0"/>
              </a:spcAft>
              <a:buSzPts val="2200"/>
              <a:buFont typeface="Open Sans SemiBold"/>
              <a:buChar char="✔"/>
            </a:pPr>
            <a:r>
              <a:rPr lang="en-US" sz="2200">
                <a:latin typeface="Open Sans SemiBold"/>
                <a:ea typeface="Open Sans SemiBold"/>
                <a:cs typeface="Open Sans SemiBold"/>
                <a:sym typeface="Open Sans SemiBold"/>
              </a:rPr>
              <a:t>Educate and inform families and district community</a:t>
            </a:r>
            <a:endParaRPr sz="2200">
              <a:latin typeface="Open Sans SemiBold"/>
              <a:ea typeface="Open Sans SemiBold"/>
              <a:cs typeface="Open Sans SemiBold"/>
              <a:sym typeface="Open Sans SemiBold"/>
            </a:endParaRPr>
          </a:p>
        </p:txBody>
      </p:sp>
      <p:sp>
        <p:nvSpPr>
          <p:cNvPr id="554" name="Google Shape;554;p77"/>
          <p:cNvSpPr txBox="1">
            <a:spLocks noGrp="1"/>
          </p:cNvSpPr>
          <p:nvPr>
            <p:ph type="title"/>
          </p:nvPr>
        </p:nvSpPr>
        <p:spPr>
          <a:xfrm>
            <a:off x="457200" y="4270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200" b="1">
                <a:solidFill>
                  <a:srgbClr val="141A7E"/>
                </a:solidFill>
                <a:latin typeface="Open Sans"/>
                <a:ea typeface="Open Sans"/>
                <a:cs typeface="Open Sans"/>
                <a:sym typeface="Open Sans"/>
              </a:rPr>
              <a:t>Implementation Checklist</a:t>
            </a:r>
            <a:endParaRPr sz="4200" b="1">
              <a:solidFill>
                <a:srgbClr val="141A7E"/>
              </a:solidFill>
              <a:latin typeface="Open Sans"/>
              <a:ea typeface="Open Sans"/>
              <a:cs typeface="Open Sans"/>
              <a:sym typeface="Open Sans"/>
            </a:endParaRPr>
          </a:p>
        </p:txBody>
      </p:sp>
      <p:sp>
        <p:nvSpPr>
          <p:cNvPr id="555" name="Google Shape;555;p77"/>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G E T T I N G    S T A R T E D</a:t>
            </a:r>
            <a:endParaRPr sz="3200">
              <a:solidFill>
                <a:srgbClr val="EFEFE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560"/>
        <p:cNvGrpSpPr/>
        <p:nvPr/>
      </p:nvGrpSpPr>
      <p:grpSpPr>
        <a:xfrm>
          <a:off x="0" y="0"/>
          <a:ext cx="0" cy="0"/>
          <a:chOff x="0" y="0"/>
          <a:chExt cx="0" cy="0"/>
        </a:xfrm>
      </p:grpSpPr>
      <p:sp>
        <p:nvSpPr>
          <p:cNvPr id="561" name="Google Shape;561;p78"/>
          <p:cNvSpPr/>
          <p:nvPr/>
        </p:nvSpPr>
        <p:spPr>
          <a:xfrm>
            <a:off x="0" y="615750"/>
            <a:ext cx="9045300" cy="501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002060"/>
                </a:solidFill>
                <a:latin typeface="Open Sans"/>
                <a:ea typeface="Open Sans"/>
                <a:cs typeface="Open Sans"/>
                <a:sym typeface="Open Sans"/>
              </a:rPr>
              <a:t>What Are Your Obstacles?</a:t>
            </a:r>
            <a:endParaRPr sz="4400" b="1">
              <a:solidFill>
                <a:srgbClr val="002060"/>
              </a:solidFill>
              <a:latin typeface="Open Sans"/>
              <a:ea typeface="Open Sans"/>
              <a:cs typeface="Open Sans"/>
              <a:sym typeface="Open Sans"/>
            </a:endParaRPr>
          </a:p>
          <a:p>
            <a:pPr marL="457200" lvl="0" indent="0" algn="l" rtl="0">
              <a:spcBef>
                <a:spcPts val="0"/>
              </a:spcBef>
              <a:spcAft>
                <a:spcPts val="0"/>
              </a:spcAft>
              <a:buNone/>
            </a:pPr>
            <a:endParaRPr sz="200">
              <a:latin typeface="Open Sans"/>
              <a:ea typeface="Open Sans"/>
              <a:cs typeface="Open Sans"/>
              <a:sym typeface="Open Sans"/>
            </a:endParaRPr>
          </a:p>
          <a:p>
            <a:pPr marL="571500" lvl="0" indent="-571500" algn="l" rtl="0">
              <a:spcBef>
                <a:spcPts val="0"/>
              </a:spcBef>
              <a:spcAft>
                <a:spcPts val="0"/>
              </a:spcAft>
              <a:buSzPts val="2800"/>
              <a:buFont typeface="Open Sans"/>
              <a:buChar char="•"/>
            </a:pPr>
            <a:r>
              <a:rPr lang="en-US" sz="2800">
                <a:latin typeface="Open Sans"/>
                <a:ea typeface="Open Sans"/>
                <a:cs typeface="Open Sans"/>
                <a:sym typeface="Open Sans"/>
              </a:rPr>
              <a:t>At your table, discuss what your district does when you receive threatening and/or concerning information.</a:t>
            </a:r>
            <a:endParaRPr sz="2800">
              <a:latin typeface="Open Sans"/>
              <a:ea typeface="Open Sans"/>
              <a:cs typeface="Open Sans"/>
              <a:sym typeface="Open Sans"/>
            </a:endParaRPr>
          </a:p>
          <a:p>
            <a:pPr marL="571500" lvl="0" indent="-571500" algn="l" rtl="0">
              <a:spcBef>
                <a:spcPts val="1000"/>
              </a:spcBef>
              <a:spcAft>
                <a:spcPts val="0"/>
              </a:spcAft>
              <a:buSzPts val="2800"/>
              <a:buFont typeface="Open Sans"/>
              <a:buChar char="•"/>
            </a:pPr>
            <a:r>
              <a:rPr lang="en-US" sz="2800">
                <a:latin typeface="Open Sans"/>
                <a:ea typeface="Open Sans"/>
                <a:cs typeface="Open Sans"/>
                <a:sym typeface="Open Sans"/>
              </a:rPr>
              <a:t>Feel free to discuss: </a:t>
            </a:r>
            <a:endParaRPr sz="2800">
              <a:latin typeface="Open Sans"/>
              <a:ea typeface="Open Sans"/>
              <a:cs typeface="Open Sans"/>
              <a:sym typeface="Open Sans"/>
            </a:endParaRPr>
          </a:p>
          <a:p>
            <a:pPr marL="914400" lvl="1" indent="-412750" algn="l" rtl="0">
              <a:spcBef>
                <a:spcPts val="1000"/>
              </a:spcBef>
              <a:spcAft>
                <a:spcPts val="0"/>
              </a:spcAft>
              <a:buSzPts val="2900"/>
              <a:buFont typeface="Open Sans"/>
              <a:buChar char="○"/>
            </a:pPr>
            <a:r>
              <a:rPr lang="en-US" sz="2900">
                <a:latin typeface="Open Sans"/>
                <a:ea typeface="Open Sans"/>
                <a:cs typeface="Open Sans"/>
                <a:sym typeface="Open Sans"/>
              </a:rPr>
              <a:t>Successful strategies</a:t>
            </a:r>
            <a:endParaRPr sz="2900">
              <a:latin typeface="Open Sans"/>
              <a:ea typeface="Open Sans"/>
              <a:cs typeface="Open Sans"/>
              <a:sym typeface="Open Sans"/>
            </a:endParaRPr>
          </a:p>
          <a:p>
            <a:pPr marL="914400" lvl="1" indent="-412750" algn="l" rtl="0">
              <a:spcBef>
                <a:spcPts val="1000"/>
              </a:spcBef>
              <a:spcAft>
                <a:spcPts val="0"/>
              </a:spcAft>
              <a:buSzPts val="2900"/>
              <a:buFont typeface="Open Sans"/>
              <a:buChar char="○"/>
            </a:pPr>
            <a:r>
              <a:rPr lang="en-US" sz="2900">
                <a:latin typeface="Open Sans"/>
                <a:ea typeface="Open Sans"/>
                <a:cs typeface="Open Sans"/>
                <a:sym typeface="Open Sans"/>
              </a:rPr>
              <a:t>What did not work</a:t>
            </a:r>
            <a:endParaRPr sz="2900">
              <a:latin typeface="Open Sans"/>
              <a:ea typeface="Open Sans"/>
              <a:cs typeface="Open Sans"/>
              <a:sym typeface="Open Sans"/>
            </a:endParaRPr>
          </a:p>
          <a:p>
            <a:pPr marL="914400" lvl="1" indent="-412750" algn="l" rtl="0">
              <a:spcBef>
                <a:spcPts val="1000"/>
              </a:spcBef>
              <a:spcAft>
                <a:spcPts val="0"/>
              </a:spcAft>
              <a:buSzPts val="2900"/>
              <a:buFont typeface="Open Sans"/>
              <a:buChar char="○"/>
            </a:pPr>
            <a:r>
              <a:rPr lang="en-US" sz="2900">
                <a:latin typeface="Open Sans"/>
                <a:ea typeface="Open Sans"/>
                <a:cs typeface="Open Sans"/>
                <a:sym typeface="Open Sans"/>
              </a:rPr>
              <a:t>Past training</a:t>
            </a:r>
            <a:endParaRPr sz="2900">
              <a:latin typeface="Open Sans"/>
              <a:ea typeface="Open Sans"/>
              <a:cs typeface="Open Sans"/>
              <a:sym typeface="Open Sans"/>
            </a:endParaRPr>
          </a:p>
          <a:p>
            <a:pPr marL="914400" lvl="1" indent="-412750" algn="l" rtl="0">
              <a:spcBef>
                <a:spcPts val="1000"/>
              </a:spcBef>
              <a:spcAft>
                <a:spcPts val="0"/>
              </a:spcAft>
              <a:buSzPts val="2900"/>
              <a:buFont typeface="Open Sans"/>
              <a:buChar char="○"/>
            </a:pPr>
            <a:r>
              <a:rPr lang="en-US" sz="2900">
                <a:latin typeface="Open Sans"/>
                <a:ea typeface="Open Sans"/>
                <a:cs typeface="Open Sans"/>
                <a:sym typeface="Open Sans"/>
              </a:rPr>
              <a:t>Anything else you feel is relevant </a:t>
            </a:r>
            <a:endParaRPr sz="2900">
              <a:latin typeface="Open Sans"/>
              <a:ea typeface="Open Sans"/>
              <a:cs typeface="Open Sans"/>
              <a:sym typeface="Open Sans"/>
            </a:endParaRPr>
          </a:p>
          <a:p>
            <a:pPr marL="914400" lvl="1" indent="-412750" algn="l" rtl="0">
              <a:spcBef>
                <a:spcPts val="1000"/>
              </a:spcBef>
              <a:spcAft>
                <a:spcPts val="1000"/>
              </a:spcAft>
              <a:buSzPts val="2900"/>
              <a:buFont typeface="Open Sans"/>
              <a:buChar char="○"/>
            </a:pPr>
            <a:r>
              <a:rPr lang="en-US" sz="2900">
                <a:latin typeface="Open Sans"/>
                <a:ea typeface="Open Sans"/>
                <a:cs typeface="Open Sans"/>
                <a:sym typeface="Open Sans"/>
              </a:rPr>
              <a:t>How to combine existing meetings</a:t>
            </a:r>
            <a:r>
              <a:rPr lang="en-US" sz="2900">
                <a:solidFill>
                  <a:srgbClr val="000000"/>
                </a:solidFill>
                <a:latin typeface="Open Sans"/>
                <a:ea typeface="Open Sans"/>
                <a:cs typeface="Open Sans"/>
                <a:sym typeface="Open Sans"/>
              </a:rPr>
              <a:t> </a:t>
            </a:r>
            <a:endParaRPr sz="1500">
              <a:latin typeface="Open Sans"/>
              <a:ea typeface="Open Sans"/>
              <a:cs typeface="Open Sans"/>
              <a:sym typeface="Open Sans"/>
            </a:endParaRPr>
          </a:p>
        </p:txBody>
      </p:sp>
      <p:sp>
        <p:nvSpPr>
          <p:cNvPr id="562" name="Google Shape;562;p78"/>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T A B L E    D I S C U S S I O N</a:t>
            </a:r>
            <a:endParaRPr sz="3200">
              <a:solidFill>
                <a:srgbClr val="EFEFE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79"/>
          <p:cNvPicPr preferRelativeResize="0"/>
          <p:nvPr/>
        </p:nvPicPr>
        <p:blipFill rotWithShape="1">
          <a:blip r:embed="rId3">
            <a:alphaModFix/>
          </a:blip>
          <a:srcRect/>
          <a:stretch/>
        </p:blipFill>
        <p:spPr>
          <a:xfrm>
            <a:off x="-533400" y="1295400"/>
            <a:ext cx="10485120" cy="3276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80" descr="BusinessCardIcons_Mail.png"/>
          <p:cNvPicPr preferRelativeResize="0"/>
          <p:nvPr/>
        </p:nvPicPr>
        <p:blipFill rotWithShape="1">
          <a:blip r:embed="rId3">
            <a:alphaModFix/>
          </a:blip>
          <a:srcRect/>
          <a:stretch/>
        </p:blipFill>
        <p:spPr>
          <a:xfrm>
            <a:off x="2299910" y="4017597"/>
            <a:ext cx="520400" cy="520400"/>
          </a:xfrm>
          <a:prstGeom prst="rect">
            <a:avLst/>
          </a:prstGeom>
          <a:noFill/>
          <a:ln>
            <a:noFill/>
          </a:ln>
        </p:spPr>
      </p:pic>
      <p:pic>
        <p:nvPicPr>
          <p:cNvPr id="573" name="Google Shape;573;p80" descr="BusinessCardIcons_Map Marker.png"/>
          <p:cNvPicPr preferRelativeResize="0"/>
          <p:nvPr/>
        </p:nvPicPr>
        <p:blipFill rotWithShape="1">
          <a:blip r:embed="rId4">
            <a:alphaModFix/>
          </a:blip>
          <a:srcRect/>
          <a:stretch/>
        </p:blipFill>
        <p:spPr>
          <a:xfrm>
            <a:off x="2299910" y="4736925"/>
            <a:ext cx="520400" cy="520400"/>
          </a:xfrm>
          <a:prstGeom prst="rect">
            <a:avLst/>
          </a:prstGeom>
          <a:noFill/>
          <a:ln>
            <a:noFill/>
          </a:ln>
        </p:spPr>
      </p:pic>
      <p:pic>
        <p:nvPicPr>
          <p:cNvPr id="574" name="Google Shape;574;p80" descr="BusinessCardIcons_Phone.png"/>
          <p:cNvPicPr preferRelativeResize="0"/>
          <p:nvPr/>
        </p:nvPicPr>
        <p:blipFill rotWithShape="1">
          <a:blip r:embed="rId5">
            <a:alphaModFix/>
          </a:blip>
          <a:srcRect/>
          <a:stretch/>
        </p:blipFill>
        <p:spPr>
          <a:xfrm>
            <a:off x="2299910" y="3298269"/>
            <a:ext cx="520400" cy="520400"/>
          </a:xfrm>
          <a:prstGeom prst="rect">
            <a:avLst/>
          </a:prstGeom>
          <a:noFill/>
          <a:ln>
            <a:noFill/>
          </a:ln>
        </p:spPr>
      </p:pic>
      <p:sp>
        <p:nvSpPr>
          <p:cNvPr id="575" name="Google Shape;575;p80"/>
          <p:cNvSpPr txBox="1"/>
          <p:nvPr/>
        </p:nvSpPr>
        <p:spPr>
          <a:xfrm>
            <a:off x="2299910" y="2480181"/>
            <a:ext cx="3468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205C"/>
              </a:buClr>
              <a:buSzPts val="3200"/>
              <a:buFont typeface="Arial"/>
              <a:buNone/>
            </a:pPr>
            <a:r>
              <a:rPr lang="en-US" sz="3200">
                <a:solidFill>
                  <a:srgbClr val="2B205C"/>
                </a:solidFill>
              </a:rPr>
              <a:t>Glen Moore</a:t>
            </a:r>
            <a:endParaRPr/>
          </a:p>
        </p:txBody>
      </p:sp>
      <p:sp>
        <p:nvSpPr>
          <p:cNvPr id="576" name="Google Shape;576;p80"/>
          <p:cNvSpPr txBox="1"/>
          <p:nvPr/>
        </p:nvSpPr>
        <p:spPr>
          <a:xfrm>
            <a:off x="2844796" y="3398279"/>
            <a:ext cx="45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205C"/>
              </a:buClr>
              <a:buSzPts val="1800"/>
              <a:buFont typeface="Arial"/>
              <a:buNone/>
            </a:pPr>
            <a:r>
              <a:rPr lang="en-US" sz="1800">
                <a:solidFill>
                  <a:srgbClr val="2B205C"/>
                </a:solidFill>
              </a:rPr>
              <a:t>417-252-0571</a:t>
            </a:r>
            <a:endParaRPr/>
          </a:p>
        </p:txBody>
      </p:sp>
      <p:sp>
        <p:nvSpPr>
          <p:cNvPr id="577" name="Google Shape;577;p80"/>
          <p:cNvSpPr txBox="1"/>
          <p:nvPr/>
        </p:nvSpPr>
        <p:spPr>
          <a:xfrm>
            <a:off x="2844796" y="4097605"/>
            <a:ext cx="45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205C"/>
              </a:buClr>
              <a:buSzPts val="1800"/>
              <a:buFont typeface="Arial"/>
              <a:buNone/>
            </a:pPr>
            <a:r>
              <a:rPr lang="en-US" sz="1800" dirty="0">
                <a:solidFill>
                  <a:srgbClr val="2B205C"/>
                </a:solidFill>
              </a:rPr>
              <a:t>moore@mosba.org</a:t>
            </a:r>
            <a:endParaRPr sz="1800" b="0" i="0" u="none" strike="noStrike" cap="none" dirty="0">
              <a:solidFill>
                <a:srgbClr val="2B205C"/>
              </a:solidFill>
              <a:latin typeface="Arial"/>
              <a:ea typeface="Arial"/>
              <a:cs typeface="Arial"/>
              <a:sym typeface="Arial"/>
            </a:endParaRPr>
          </a:p>
        </p:txBody>
      </p:sp>
      <p:sp>
        <p:nvSpPr>
          <p:cNvPr id="578" name="Google Shape;578;p80"/>
          <p:cNvSpPr txBox="1"/>
          <p:nvPr/>
        </p:nvSpPr>
        <p:spPr>
          <a:xfrm>
            <a:off x="2844796" y="4656917"/>
            <a:ext cx="45102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205C"/>
              </a:buClr>
              <a:buSzPts val="1800"/>
              <a:buFont typeface="Arial"/>
              <a:buNone/>
            </a:pPr>
            <a:r>
              <a:rPr lang="en-US" sz="1800" dirty="0">
                <a:solidFill>
                  <a:srgbClr val="2B205C"/>
                </a:solidFill>
              </a:rPr>
              <a:t>200 Madison Street</a:t>
            </a:r>
          </a:p>
          <a:p>
            <a:pPr marL="0" marR="0" lvl="0" indent="0" algn="l" rtl="0">
              <a:lnSpc>
                <a:spcPct val="100000"/>
              </a:lnSpc>
              <a:spcBef>
                <a:spcPts val="0"/>
              </a:spcBef>
              <a:spcAft>
                <a:spcPts val="0"/>
              </a:spcAft>
              <a:buClr>
                <a:srgbClr val="2B205C"/>
              </a:buClr>
              <a:buSzPts val="1800"/>
              <a:buFont typeface="Arial"/>
              <a:buNone/>
            </a:pPr>
            <a:r>
              <a:rPr lang="en-US" sz="1800" dirty="0">
                <a:solidFill>
                  <a:srgbClr val="2B205C"/>
                </a:solidFill>
              </a:rPr>
              <a:t>Jefferson City, MO</a:t>
            </a:r>
            <a:endParaRPr sz="1800" dirty="0">
              <a:solidFill>
                <a:srgbClr val="2B205C"/>
              </a:solidFill>
            </a:endParaRPr>
          </a:p>
        </p:txBody>
      </p:sp>
      <p:pic>
        <p:nvPicPr>
          <p:cNvPr id="579" name="Google Shape;579;p80" descr="BusinessCardIcon_Website.png"/>
          <p:cNvPicPr preferRelativeResize="0"/>
          <p:nvPr/>
        </p:nvPicPr>
        <p:blipFill rotWithShape="1">
          <a:blip r:embed="rId6">
            <a:alphaModFix/>
          </a:blip>
          <a:srcRect/>
          <a:stretch/>
        </p:blipFill>
        <p:spPr>
          <a:xfrm>
            <a:off x="2335506" y="5423260"/>
            <a:ext cx="434804" cy="434804"/>
          </a:xfrm>
          <a:prstGeom prst="rect">
            <a:avLst/>
          </a:prstGeom>
          <a:noFill/>
          <a:ln>
            <a:noFill/>
          </a:ln>
        </p:spPr>
      </p:pic>
      <p:sp>
        <p:nvSpPr>
          <p:cNvPr id="580" name="Google Shape;580;p80"/>
          <p:cNvSpPr txBox="1"/>
          <p:nvPr/>
        </p:nvSpPr>
        <p:spPr>
          <a:xfrm>
            <a:off x="2844796" y="5488732"/>
            <a:ext cx="45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205C"/>
              </a:buClr>
              <a:buSzPts val="1800"/>
              <a:buFont typeface="Arial"/>
              <a:buNone/>
            </a:pPr>
            <a:r>
              <a:rPr lang="en-US" sz="1800" b="0" i="0" u="none" strike="noStrike" cap="none">
                <a:solidFill>
                  <a:srgbClr val="2B205C"/>
                </a:solidFill>
                <a:latin typeface="Arial"/>
                <a:ea typeface="Arial"/>
                <a:cs typeface="Arial"/>
                <a:sym typeface="Arial"/>
              </a:rPr>
              <a:t>www.mosba.org</a:t>
            </a:r>
            <a:endParaRPr sz="1800" b="0" i="0" u="none" strike="noStrike" cap="none">
              <a:solidFill>
                <a:srgbClr val="2B205C"/>
              </a:solidFill>
              <a:latin typeface="Arial"/>
              <a:ea typeface="Arial"/>
              <a:cs typeface="Arial"/>
              <a:sym typeface="Arial"/>
            </a:endParaRPr>
          </a:p>
        </p:txBody>
      </p:sp>
      <p:sp>
        <p:nvSpPr>
          <p:cNvPr id="581" name="Google Shape;581;p80"/>
          <p:cNvSpPr txBox="1"/>
          <p:nvPr/>
        </p:nvSpPr>
        <p:spPr>
          <a:xfrm>
            <a:off x="89990" y="6360464"/>
            <a:ext cx="9054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7973"/>
              </a:buClr>
              <a:buSzPts val="1800"/>
              <a:buFont typeface="Arial"/>
              <a:buNone/>
            </a:pPr>
            <a:r>
              <a:rPr lang="en-US" sz="1800" b="0" i="0" u="none" strike="noStrike" cap="none">
                <a:solidFill>
                  <a:srgbClr val="797973"/>
                </a:solidFill>
                <a:latin typeface="Arial"/>
                <a:ea typeface="Arial"/>
                <a:cs typeface="Arial"/>
                <a:sym typeface="Arial"/>
              </a:rPr>
              <a:t>Twitter: @MissouriSBA  |  Facebook: @moschoolboards  |  #2020MSBA</a:t>
            </a:r>
            <a:endParaRPr/>
          </a:p>
        </p:txBody>
      </p:sp>
      <p:pic>
        <p:nvPicPr>
          <p:cNvPr id="582" name="Google Shape;582;p80" descr="CESvectorMainRed-02.png"/>
          <p:cNvPicPr preferRelativeResize="0"/>
          <p:nvPr/>
        </p:nvPicPr>
        <p:blipFill rotWithShape="1">
          <a:blip r:embed="rId7">
            <a:alphaModFix/>
          </a:blip>
          <a:srcRect/>
          <a:stretch/>
        </p:blipFill>
        <p:spPr>
          <a:xfrm>
            <a:off x="327780" y="534871"/>
            <a:ext cx="2060967" cy="865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p:nvPr/>
        </p:nvSpPr>
        <p:spPr>
          <a:xfrm>
            <a:off x="0" y="615750"/>
            <a:ext cx="9045300" cy="501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002060"/>
                </a:solidFill>
                <a:latin typeface="Open Sans"/>
                <a:ea typeface="Open Sans"/>
                <a:cs typeface="Open Sans"/>
                <a:sym typeface="Open Sans"/>
              </a:rPr>
              <a:t>Basic Beliefs</a:t>
            </a:r>
            <a:endParaRPr sz="4400" b="1">
              <a:solidFill>
                <a:srgbClr val="002060"/>
              </a:solidFill>
              <a:latin typeface="Open Sans"/>
              <a:ea typeface="Open Sans"/>
              <a:cs typeface="Open Sans"/>
              <a:sym typeface="Open Sans"/>
            </a:endParaRPr>
          </a:p>
          <a:p>
            <a:pPr marL="457200" lvl="0" indent="0" algn="l" rtl="0">
              <a:spcBef>
                <a:spcPts val="0"/>
              </a:spcBef>
              <a:spcAft>
                <a:spcPts val="0"/>
              </a:spcAft>
              <a:buNone/>
            </a:pPr>
            <a:endParaRPr sz="200">
              <a:latin typeface="Open Sans"/>
              <a:ea typeface="Open Sans"/>
              <a:cs typeface="Open Sans"/>
              <a:sym typeface="Open Sans"/>
            </a:endParaRPr>
          </a:p>
          <a:p>
            <a:pPr marL="571500" lvl="0" indent="-571500" algn="l" rtl="0">
              <a:spcBef>
                <a:spcPts val="0"/>
              </a:spcBef>
              <a:spcAft>
                <a:spcPts val="0"/>
              </a:spcAft>
              <a:buSzPts val="2800"/>
              <a:buFont typeface="Open Sans"/>
              <a:buChar char="•"/>
            </a:pPr>
            <a:r>
              <a:rPr lang="en-US" sz="2800">
                <a:latin typeface="Open Sans"/>
                <a:ea typeface="Open Sans"/>
                <a:cs typeface="Open Sans"/>
                <a:sym typeface="Open Sans"/>
              </a:rPr>
              <a:t>Is the subject on a path to violence?</a:t>
            </a:r>
            <a:endParaRPr sz="2800">
              <a:latin typeface="Open Sans"/>
              <a:ea typeface="Open Sans"/>
              <a:cs typeface="Open Sans"/>
              <a:sym typeface="Open Sans"/>
            </a:endParaRPr>
          </a:p>
          <a:p>
            <a:pPr marL="571500" lvl="0" indent="-571500" algn="l" rtl="0">
              <a:spcBef>
                <a:spcPts val="1000"/>
              </a:spcBef>
              <a:spcAft>
                <a:spcPts val="0"/>
              </a:spcAft>
              <a:buSzPts val="2800"/>
              <a:buFont typeface="Open Sans"/>
              <a:buChar char="•"/>
            </a:pPr>
            <a:r>
              <a:rPr lang="en-US" sz="2800">
                <a:latin typeface="Open Sans"/>
                <a:ea typeface="Open Sans"/>
                <a:cs typeface="Open Sans"/>
                <a:sym typeface="Open Sans"/>
              </a:rPr>
              <a:t>A team approach is most effective for gathering and evaluating risk and situational information, and providing necessary interventions including community referrals.</a:t>
            </a:r>
            <a:endParaRPr sz="2800">
              <a:latin typeface="Open Sans"/>
              <a:ea typeface="Open Sans"/>
              <a:cs typeface="Open Sans"/>
              <a:sym typeface="Open Sans"/>
            </a:endParaRPr>
          </a:p>
          <a:p>
            <a:pPr marL="571500" marR="0" lvl="0" indent="-571500" algn="l" rtl="0">
              <a:spcBef>
                <a:spcPts val="1000"/>
              </a:spcBef>
              <a:spcAft>
                <a:spcPts val="0"/>
              </a:spcAft>
              <a:buClr>
                <a:srgbClr val="000000"/>
              </a:buClr>
              <a:buSzPts val="2800"/>
              <a:buFont typeface="Open Sans"/>
              <a:buChar char="•"/>
            </a:pPr>
            <a:r>
              <a:rPr lang="en-US" sz="2800">
                <a:solidFill>
                  <a:srgbClr val="000000"/>
                </a:solidFill>
                <a:latin typeface="Open Sans"/>
                <a:ea typeface="Open Sans"/>
                <a:cs typeface="Open Sans"/>
                <a:sym typeface="Open Sans"/>
              </a:rPr>
              <a:t>The process of risk assessment and case management is to mitigate or eliminate the risk with a team approach. </a:t>
            </a:r>
            <a:endParaRPr sz="2800">
              <a:solidFill>
                <a:srgbClr val="000000"/>
              </a:solidFill>
              <a:latin typeface="Open Sans"/>
              <a:ea typeface="Open Sans"/>
              <a:cs typeface="Open Sans"/>
              <a:sym typeface="Open Sans"/>
            </a:endParaRPr>
          </a:p>
          <a:p>
            <a:pPr marL="571500" marR="0" lvl="0" indent="-571500" algn="l" rtl="0">
              <a:spcBef>
                <a:spcPts val="1000"/>
              </a:spcBef>
              <a:spcAft>
                <a:spcPts val="1000"/>
              </a:spcAft>
              <a:buClr>
                <a:srgbClr val="000000"/>
              </a:buClr>
              <a:buSzPts val="2800"/>
              <a:buFont typeface="Open Sans"/>
              <a:buChar char="•"/>
            </a:pPr>
            <a:r>
              <a:rPr lang="en-US" sz="2800">
                <a:solidFill>
                  <a:srgbClr val="000000"/>
                </a:solidFill>
                <a:latin typeface="Open Sans"/>
                <a:ea typeface="Open Sans"/>
                <a:cs typeface="Open Sans"/>
                <a:sym typeface="Open Sans"/>
              </a:rPr>
              <a:t>Engagement with a subject or person of concern can be critical to preventing harm or a violent act. </a:t>
            </a:r>
            <a:endParaRPr>
              <a:latin typeface="Open Sans"/>
              <a:ea typeface="Open Sans"/>
              <a:cs typeface="Open Sans"/>
              <a:sym typeface="Open Sans"/>
            </a:endParaRPr>
          </a:p>
        </p:txBody>
      </p:sp>
      <p:sp>
        <p:nvSpPr>
          <p:cNvPr id="135" name="Google Shape;135;p29"/>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I N T R O D U C T O R Y    I N F O</a:t>
            </a:r>
            <a:endParaRPr sz="3200">
              <a:solidFill>
                <a:srgbClr val="EFEFE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141" name="Google Shape;141;p30"/>
          <p:cNvSpPr/>
          <p:nvPr/>
        </p:nvSpPr>
        <p:spPr>
          <a:xfrm>
            <a:off x="0" y="615750"/>
            <a:ext cx="9045300" cy="501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002060"/>
                </a:solidFill>
                <a:latin typeface="Open Sans"/>
                <a:ea typeface="Open Sans"/>
                <a:cs typeface="Open Sans"/>
                <a:sym typeface="Open Sans"/>
              </a:rPr>
              <a:t>What Are You Doing Now?</a:t>
            </a:r>
            <a:endParaRPr sz="4400" b="1">
              <a:solidFill>
                <a:srgbClr val="002060"/>
              </a:solidFill>
              <a:latin typeface="Open Sans"/>
              <a:ea typeface="Open Sans"/>
              <a:cs typeface="Open Sans"/>
              <a:sym typeface="Open Sans"/>
            </a:endParaRPr>
          </a:p>
          <a:p>
            <a:pPr marL="457200" lvl="0" indent="0" algn="l" rtl="0">
              <a:spcBef>
                <a:spcPts val="0"/>
              </a:spcBef>
              <a:spcAft>
                <a:spcPts val="0"/>
              </a:spcAft>
              <a:buNone/>
            </a:pPr>
            <a:endParaRPr sz="200">
              <a:latin typeface="Open Sans"/>
              <a:ea typeface="Open Sans"/>
              <a:cs typeface="Open Sans"/>
              <a:sym typeface="Open Sans"/>
            </a:endParaRPr>
          </a:p>
          <a:p>
            <a:pPr marL="571500" lvl="0" indent="-571500" algn="l" rtl="0">
              <a:spcBef>
                <a:spcPts val="0"/>
              </a:spcBef>
              <a:spcAft>
                <a:spcPts val="0"/>
              </a:spcAft>
              <a:buSzPts val="2800"/>
              <a:buFont typeface="Open Sans"/>
              <a:buChar char="•"/>
            </a:pPr>
            <a:r>
              <a:rPr lang="en-US" sz="2800">
                <a:latin typeface="Open Sans"/>
                <a:ea typeface="Open Sans"/>
                <a:cs typeface="Open Sans"/>
                <a:sym typeface="Open Sans"/>
              </a:rPr>
              <a:t>At your table, discuss what your district does when you receive threatening and/or concerning information.</a:t>
            </a:r>
            <a:endParaRPr sz="2800">
              <a:latin typeface="Open Sans"/>
              <a:ea typeface="Open Sans"/>
              <a:cs typeface="Open Sans"/>
              <a:sym typeface="Open Sans"/>
            </a:endParaRPr>
          </a:p>
          <a:p>
            <a:pPr marL="571500" lvl="0" indent="-571500" algn="l" rtl="0">
              <a:spcBef>
                <a:spcPts val="1000"/>
              </a:spcBef>
              <a:spcAft>
                <a:spcPts val="0"/>
              </a:spcAft>
              <a:buSzPts val="2800"/>
              <a:buFont typeface="Open Sans"/>
              <a:buChar char="•"/>
            </a:pPr>
            <a:r>
              <a:rPr lang="en-US" sz="2800">
                <a:latin typeface="Open Sans"/>
                <a:ea typeface="Open Sans"/>
                <a:cs typeface="Open Sans"/>
                <a:sym typeface="Open Sans"/>
              </a:rPr>
              <a:t>Feel free to discuss: </a:t>
            </a:r>
            <a:endParaRPr sz="2800">
              <a:latin typeface="Open Sans"/>
              <a:ea typeface="Open Sans"/>
              <a:cs typeface="Open Sans"/>
              <a:sym typeface="Open Sans"/>
            </a:endParaRPr>
          </a:p>
          <a:p>
            <a:pPr marL="914400" lvl="1" indent="-406400" algn="l" rtl="0">
              <a:spcBef>
                <a:spcPts val="1000"/>
              </a:spcBef>
              <a:spcAft>
                <a:spcPts val="0"/>
              </a:spcAft>
              <a:buSzPts val="2800"/>
              <a:buFont typeface="Open Sans"/>
              <a:buChar char="○"/>
            </a:pPr>
            <a:r>
              <a:rPr lang="en-US" sz="2800">
                <a:latin typeface="Open Sans"/>
                <a:ea typeface="Open Sans"/>
                <a:cs typeface="Open Sans"/>
                <a:sym typeface="Open Sans"/>
              </a:rPr>
              <a:t>Successful strategies</a:t>
            </a:r>
            <a:endParaRPr sz="2800">
              <a:latin typeface="Open Sans"/>
              <a:ea typeface="Open Sans"/>
              <a:cs typeface="Open Sans"/>
              <a:sym typeface="Open Sans"/>
            </a:endParaRPr>
          </a:p>
          <a:p>
            <a:pPr marL="914400" lvl="1" indent="-406400" algn="l" rtl="0">
              <a:spcBef>
                <a:spcPts val="1000"/>
              </a:spcBef>
              <a:spcAft>
                <a:spcPts val="0"/>
              </a:spcAft>
              <a:buSzPts val="2800"/>
              <a:buFont typeface="Open Sans"/>
              <a:buChar char="○"/>
            </a:pPr>
            <a:r>
              <a:rPr lang="en-US" sz="2800">
                <a:latin typeface="Open Sans"/>
                <a:ea typeface="Open Sans"/>
                <a:cs typeface="Open Sans"/>
                <a:sym typeface="Open Sans"/>
              </a:rPr>
              <a:t>What did not work</a:t>
            </a:r>
            <a:endParaRPr sz="2800">
              <a:latin typeface="Open Sans"/>
              <a:ea typeface="Open Sans"/>
              <a:cs typeface="Open Sans"/>
              <a:sym typeface="Open Sans"/>
            </a:endParaRPr>
          </a:p>
          <a:p>
            <a:pPr marL="914400" lvl="1" indent="-406400" algn="l" rtl="0">
              <a:spcBef>
                <a:spcPts val="1000"/>
              </a:spcBef>
              <a:spcAft>
                <a:spcPts val="0"/>
              </a:spcAft>
              <a:buSzPts val="2800"/>
              <a:buFont typeface="Open Sans"/>
              <a:buChar char="○"/>
            </a:pPr>
            <a:r>
              <a:rPr lang="en-US" sz="2800">
                <a:latin typeface="Open Sans"/>
                <a:ea typeface="Open Sans"/>
                <a:cs typeface="Open Sans"/>
                <a:sym typeface="Open Sans"/>
              </a:rPr>
              <a:t>Past training</a:t>
            </a:r>
            <a:endParaRPr sz="2800">
              <a:latin typeface="Open Sans"/>
              <a:ea typeface="Open Sans"/>
              <a:cs typeface="Open Sans"/>
              <a:sym typeface="Open Sans"/>
            </a:endParaRPr>
          </a:p>
          <a:p>
            <a:pPr marL="914400" lvl="1" indent="-406400" algn="l" rtl="0">
              <a:spcBef>
                <a:spcPts val="1000"/>
              </a:spcBef>
              <a:spcAft>
                <a:spcPts val="1000"/>
              </a:spcAft>
              <a:buSzPts val="2800"/>
              <a:buFont typeface="Open Sans"/>
              <a:buChar char="○"/>
            </a:pPr>
            <a:r>
              <a:rPr lang="en-US" sz="2800">
                <a:latin typeface="Open Sans"/>
                <a:ea typeface="Open Sans"/>
                <a:cs typeface="Open Sans"/>
                <a:sym typeface="Open Sans"/>
              </a:rPr>
              <a:t>Anything else you feel is relevant </a:t>
            </a:r>
            <a:r>
              <a:rPr lang="en-US" sz="2800">
                <a:solidFill>
                  <a:srgbClr val="000000"/>
                </a:solidFill>
                <a:latin typeface="Open Sans"/>
                <a:ea typeface="Open Sans"/>
                <a:cs typeface="Open Sans"/>
                <a:sym typeface="Open Sans"/>
              </a:rPr>
              <a:t> </a:t>
            </a:r>
            <a:endParaRPr>
              <a:latin typeface="Open Sans"/>
              <a:ea typeface="Open Sans"/>
              <a:cs typeface="Open Sans"/>
              <a:sym typeface="Open Sans"/>
            </a:endParaRPr>
          </a:p>
        </p:txBody>
      </p:sp>
      <p:sp>
        <p:nvSpPr>
          <p:cNvPr id="142" name="Google Shape;142;p30"/>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T A B L E    D I S C U S S I O N</a:t>
            </a:r>
            <a:endParaRPr sz="3200">
              <a:solidFill>
                <a:srgbClr val="EFEFE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1"/>
          <p:cNvPicPr preferRelativeResize="0"/>
          <p:nvPr/>
        </p:nvPicPr>
        <p:blipFill>
          <a:blip r:embed="rId3">
            <a:alphaModFix/>
          </a:blip>
          <a:stretch>
            <a:fillRect/>
          </a:stretch>
        </p:blipFill>
        <p:spPr>
          <a:xfrm>
            <a:off x="3415450" y="90350"/>
            <a:ext cx="5529776" cy="6104275"/>
          </a:xfrm>
          <a:prstGeom prst="rect">
            <a:avLst/>
          </a:prstGeom>
          <a:noFill/>
          <a:ln w="28575" cap="flat" cmpd="sng">
            <a:solidFill>
              <a:srgbClr val="002060"/>
            </a:solidFill>
            <a:prstDash val="solid"/>
            <a:round/>
            <a:headEnd type="none" w="sm" len="sm"/>
            <a:tailEnd type="none" w="sm" len="sm"/>
          </a:ln>
        </p:spPr>
      </p:pic>
      <p:sp>
        <p:nvSpPr>
          <p:cNvPr id="148" name="Google Shape;148;p31"/>
          <p:cNvSpPr txBox="1">
            <a:spLocks noGrp="1"/>
          </p:cNvSpPr>
          <p:nvPr>
            <p:ph type="ctrTitle"/>
          </p:nvPr>
        </p:nvSpPr>
        <p:spPr>
          <a:xfrm>
            <a:off x="0" y="339750"/>
            <a:ext cx="3300300" cy="292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4100" b="1">
                <a:solidFill>
                  <a:srgbClr val="002060"/>
                </a:solidFill>
                <a:latin typeface="Open Sans"/>
                <a:ea typeface="Open Sans"/>
                <a:cs typeface="Open Sans"/>
                <a:sym typeface="Open Sans"/>
              </a:rPr>
              <a:t>Threat Assessment Flowchart </a:t>
            </a:r>
            <a:r>
              <a:rPr lang="en-US" sz="2200" b="1">
                <a:solidFill>
                  <a:srgbClr val="002060"/>
                </a:solidFill>
                <a:latin typeface="Open Sans"/>
                <a:ea typeface="Open Sans"/>
                <a:cs typeface="Open Sans"/>
                <a:sym typeface="Open Sans"/>
              </a:rPr>
              <a:t>(Colorado example)</a:t>
            </a:r>
            <a:endParaRPr sz="2200" b="1">
              <a:solidFill>
                <a:srgbClr val="00206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2"/>
          <p:cNvSpPr txBox="1"/>
          <p:nvPr/>
        </p:nvSpPr>
        <p:spPr>
          <a:xfrm>
            <a:off x="0" y="990600"/>
            <a:ext cx="9053700" cy="497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b="1">
                <a:solidFill>
                  <a:srgbClr val="1D1160"/>
                </a:solidFill>
                <a:latin typeface="Open Sans"/>
                <a:ea typeface="Open Sans"/>
                <a:cs typeface="Open Sans"/>
                <a:sym typeface="Open Sans"/>
              </a:rPr>
              <a:t>Team is Comprised of:</a:t>
            </a:r>
            <a:endParaRPr sz="4500" b="1">
              <a:solidFill>
                <a:srgbClr val="1D1160"/>
              </a:solidFill>
              <a:latin typeface="Open Sans"/>
              <a:ea typeface="Open Sans"/>
              <a:cs typeface="Open Sans"/>
              <a:sym typeface="Open Sans"/>
            </a:endParaRPr>
          </a:p>
          <a:p>
            <a:pPr marL="685800" lvl="0" indent="-622300" algn="ctr" rtl="0">
              <a:spcBef>
                <a:spcPts val="0"/>
              </a:spcBef>
              <a:spcAft>
                <a:spcPts val="0"/>
              </a:spcAft>
              <a:buNone/>
            </a:pPr>
            <a:endParaRPr sz="1000" b="1">
              <a:latin typeface="Times New Roman"/>
              <a:ea typeface="Times New Roman"/>
              <a:cs typeface="Times New Roman"/>
              <a:sym typeface="Times New Roman"/>
            </a:endParaRPr>
          </a:p>
          <a:p>
            <a:pPr marL="685800" lvl="0" indent="-622300" algn="ctr" rtl="0">
              <a:spcBef>
                <a:spcPts val="0"/>
              </a:spcBef>
              <a:spcAft>
                <a:spcPts val="0"/>
              </a:spcAft>
              <a:buNone/>
            </a:pPr>
            <a:endParaRPr sz="1000" b="1">
              <a:latin typeface="Times New Roman"/>
              <a:ea typeface="Times New Roman"/>
              <a:cs typeface="Times New Roman"/>
              <a:sym typeface="Times New Roman"/>
            </a:endParaRPr>
          </a:p>
          <a:p>
            <a:pPr marL="571500" lvl="0" indent="-565150" algn="l" rtl="0">
              <a:spcBef>
                <a:spcPts val="0"/>
              </a:spcBef>
              <a:spcAft>
                <a:spcPts val="0"/>
              </a:spcAft>
              <a:buSzPts val="3500"/>
              <a:buFont typeface="Open Sans SemiBold"/>
              <a:buChar char="•"/>
            </a:pPr>
            <a:r>
              <a:rPr lang="en-US" sz="3500">
                <a:latin typeface="Open Sans SemiBold"/>
                <a:ea typeface="Open Sans SemiBold"/>
                <a:cs typeface="Open Sans SemiBold"/>
                <a:sym typeface="Open Sans SemiBold"/>
              </a:rPr>
              <a:t>School administrator</a:t>
            </a:r>
            <a:endParaRPr sz="1300">
              <a:latin typeface="Open Sans SemiBold"/>
              <a:ea typeface="Open Sans SemiBold"/>
              <a:cs typeface="Open Sans SemiBold"/>
              <a:sym typeface="Open Sans SemiBold"/>
            </a:endParaRPr>
          </a:p>
          <a:p>
            <a:pPr marL="571500" lvl="0" indent="-508000" algn="l" rtl="0">
              <a:spcBef>
                <a:spcPts val="0"/>
              </a:spcBef>
              <a:spcAft>
                <a:spcPts val="0"/>
              </a:spcAft>
              <a:buNone/>
            </a:pPr>
            <a:endParaRPr sz="900">
              <a:latin typeface="Open Sans SemiBold"/>
              <a:ea typeface="Open Sans SemiBold"/>
              <a:cs typeface="Open Sans SemiBold"/>
              <a:sym typeface="Open Sans SemiBold"/>
            </a:endParaRPr>
          </a:p>
          <a:p>
            <a:pPr marL="571500" lvl="0" indent="-565150" algn="l" rtl="0">
              <a:spcBef>
                <a:spcPts val="0"/>
              </a:spcBef>
              <a:spcAft>
                <a:spcPts val="0"/>
              </a:spcAft>
              <a:buSzPts val="3500"/>
              <a:buFont typeface="Open Sans SemiBold"/>
              <a:buChar char="•"/>
            </a:pPr>
            <a:r>
              <a:rPr lang="en-US" sz="3500">
                <a:latin typeface="Open Sans SemiBold"/>
                <a:ea typeface="Open Sans SemiBold"/>
                <a:cs typeface="Open Sans SemiBold"/>
                <a:sym typeface="Open Sans SemiBold"/>
              </a:rPr>
              <a:t>School Counselor/Social Worker/Nurse</a:t>
            </a:r>
            <a:endParaRPr sz="1300">
              <a:latin typeface="Open Sans SemiBold"/>
              <a:ea typeface="Open Sans SemiBold"/>
              <a:cs typeface="Open Sans SemiBold"/>
              <a:sym typeface="Open Sans SemiBold"/>
            </a:endParaRPr>
          </a:p>
          <a:p>
            <a:pPr marL="571500" lvl="0" indent="-508000" algn="l" rtl="0">
              <a:spcBef>
                <a:spcPts val="0"/>
              </a:spcBef>
              <a:spcAft>
                <a:spcPts val="0"/>
              </a:spcAft>
              <a:buNone/>
            </a:pPr>
            <a:endParaRPr sz="900">
              <a:latin typeface="Open Sans SemiBold"/>
              <a:ea typeface="Open Sans SemiBold"/>
              <a:cs typeface="Open Sans SemiBold"/>
              <a:sym typeface="Open Sans SemiBold"/>
            </a:endParaRPr>
          </a:p>
          <a:p>
            <a:pPr marL="571500" lvl="0" indent="-565150" algn="l" rtl="0">
              <a:spcBef>
                <a:spcPts val="0"/>
              </a:spcBef>
              <a:spcAft>
                <a:spcPts val="0"/>
              </a:spcAft>
              <a:buSzPts val="3500"/>
              <a:buFont typeface="Open Sans SemiBold"/>
              <a:buChar char="•"/>
            </a:pPr>
            <a:r>
              <a:rPr lang="en-US" sz="3500">
                <a:latin typeface="Open Sans SemiBold"/>
                <a:ea typeface="Open Sans SemiBold"/>
                <a:cs typeface="Open Sans SemiBold"/>
                <a:sym typeface="Open Sans SemiBold"/>
              </a:rPr>
              <a:t>Teacher</a:t>
            </a:r>
            <a:endParaRPr sz="1300">
              <a:latin typeface="Open Sans SemiBold"/>
              <a:ea typeface="Open Sans SemiBold"/>
              <a:cs typeface="Open Sans SemiBold"/>
              <a:sym typeface="Open Sans SemiBold"/>
            </a:endParaRPr>
          </a:p>
          <a:p>
            <a:pPr marL="571500" lvl="0" indent="-508000" algn="l" rtl="0">
              <a:spcBef>
                <a:spcPts val="0"/>
              </a:spcBef>
              <a:spcAft>
                <a:spcPts val="0"/>
              </a:spcAft>
              <a:buNone/>
            </a:pPr>
            <a:endParaRPr sz="900">
              <a:latin typeface="Open Sans SemiBold"/>
              <a:ea typeface="Open Sans SemiBold"/>
              <a:cs typeface="Open Sans SemiBold"/>
              <a:sym typeface="Open Sans SemiBold"/>
            </a:endParaRPr>
          </a:p>
          <a:p>
            <a:pPr marL="571500" lvl="0" indent="-565150" algn="l" rtl="0">
              <a:spcBef>
                <a:spcPts val="0"/>
              </a:spcBef>
              <a:spcAft>
                <a:spcPts val="0"/>
              </a:spcAft>
              <a:buSzPts val="3500"/>
              <a:buFont typeface="Open Sans SemiBold"/>
              <a:buChar char="•"/>
            </a:pPr>
            <a:r>
              <a:rPr lang="en-US" sz="3500">
                <a:latin typeface="Open Sans SemiBold"/>
                <a:ea typeface="Open Sans SemiBold"/>
                <a:cs typeface="Open Sans SemiBold"/>
                <a:sym typeface="Open Sans SemiBold"/>
              </a:rPr>
              <a:t>School Resource Officer/Local Law Enforcement Officer</a:t>
            </a:r>
            <a:endParaRPr sz="3500">
              <a:latin typeface="Open Sans SemiBold"/>
              <a:ea typeface="Open Sans SemiBold"/>
              <a:cs typeface="Open Sans SemiBold"/>
              <a:sym typeface="Open Sans SemiBold"/>
            </a:endParaRPr>
          </a:p>
          <a:p>
            <a:pPr marL="457200" lvl="0" indent="0" algn="l" rtl="0">
              <a:spcBef>
                <a:spcPts val="0"/>
              </a:spcBef>
              <a:spcAft>
                <a:spcPts val="0"/>
              </a:spcAft>
              <a:buNone/>
            </a:pPr>
            <a:endParaRPr sz="900">
              <a:latin typeface="Open Sans SemiBold"/>
              <a:ea typeface="Open Sans SemiBold"/>
              <a:cs typeface="Open Sans SemiBold"/>
              <a:sym typeface="Open Sans SemiBold"/>
            </a:endParaRPr>
          </a:p>
          <a:p>
            <a:pPr marL="571500" lvl="0" indent="-565150" algn="l" rtl="0">
              <a:spcBef>
                <a:spcPts val="0"/>
              </a:spcBef>
              <a:spcAft>
                <a:spcPts val="0"/>
              </a:spcAft>
              <a:buSzPts val="3500"/>
              <a:buFont typeface="Open Sans SemiBold"/>
              <a:buChar char="•"/>
            </a:pPr>
            <a:r>
              <a:rPr lang="en-US" sz="3500">
                <a:latin typeface="Open Sans SemiBold"/>
                <a:ea typeface="Open Sans SemiBold"/>
                <a:cs typeface="Open Sans SemiBold"/>
                <a:sym typeface="Open Sans SemiBold"/>
              </a:rPr>
              <a:t>Others – you decide</a:t>
            </a:r>
            <a:endParaRPr sz="1300">
              <a:latin typeface="Open Sans SemiBold"/>
              <a:ea typeface="Open Sans SemiBold"/>
              <a:cs typeface="Open Sans SemiBold"/>
              <a:sym typeface="Open Sans SemiBold"/>
            </a:endParaRPr>
          </a:p>
        </p:txBody>
      </p:sp>
      <p:sp>
        <p:nvSpPr>
          <p:cNvPr id="154" name="Google Shape;154;p32"/>
          <p:cNvSpPr txBox="1">
            <a:spLocks noGrp="1"/>
          </p:cNvSpPr>
          <p:nvPr>
            <p:ph type="body" idx="1"/>
          </p:nvPr>
        </p:nvSpPr>
        <p:spPr>
          <a:xfrm>
            <a:off x="0" y="-52275"/>
            <a:ext cx="9144000" cy="563100"/>
          </a:xfrm>
          <a:prstGeom prst="rect">
            <a:avLst/>
          </a:prstGeom>
          <a:solidFill>
            <a:srgbClr val="003C6E"/>
          </a:solidFill>
        </p:spPr>
        <p:txBody>
          <a:bodyPr spcFirstLastPara="1" wrap="square" lIns="91425" tIns="45700" rIns="91425" bIns="45700" anchor="t" anchorCtr="0">
            <a:noAutofit/>
          </a:bodyPr>
          <a:lstStyle/>
          <a:p>
            <a:pPr marL="0" lvl="0" indent="457200" algn="l" rtl="0">
              <a:spcBef>
                <a:spcPts val="360"/>
              </a:spcBef>
              <a:spcAft>
                <a:spcPts val="0"/>
              </a:spcAft>
              <a:buNone/>
            </a:pPr>
            <a:r>
              <a:rPr lang="en-US" sz="3200">
                <a:solidFill>
                  <a:srgbClr val="EFEFEF"/>
                </a:solidFill>
              </a:rPr>
              <a:t>G E T T I N G    S T A R T E D</a:t>
            </a:r>
            <a:endParaRPr sz="3200">
              <a:solidFill>
                <a:srgbClr val="EFEFEF"/>
              </a:solidFill>
            </a:endParaRPr>
          </a:p>
        </p:txBody>
      </p:sp>
    </p:spTree>
  </p:cSld>
  <p:clrMapOvr>
    <a:masterClrMapping/>
  </p:clrMapOvr>
</p:sld>
</file>

<file path=ppt/theme/theme1.xml><?xml version="1.0" encoding="utf-8"?>
<a:theme xmlns:a="http://schemas.openxmlformats.org/drawingml/2006/main" name="3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SBA Powerpoint Template 2018-2">
  <a:themeElements>
    <a:clrScheme name="Custom 1">
      <a:dk1>
        <a:srgbClr val="000000"/>
      </a:dk1>
      <a:lt1>
        <a:srgbClr val="EDEDEC"/>
      </a:lt1>
      <a:dk2>
        <a:srgbClr val="505150"/>
      </a:dk2>
      <a:lt2>
        <a:srgbClr val="D3D2C8"/>
      </a:lt2>
      <a:accent1>
        <a:srgbClr val="8C0E1C"/>
      </a:accent1>
      <a:accent2>
        <a:srgbClr val="13103A"/>
      </a:accent2>
      <a:accent3>
        <a:srgbClr val="73C0B9"/>
      </a:accent3>
      <a:accent4>
        <a:srgbClr val="A2912F"/>
      </a:accent4>
      <a:accent5>
        <a:srgbClr val="EEA337"/>
      </a:accent5>
      <a:accent6>
        <a:srgbClr val="E06A22"/>
      </a:accent6>
      <a:hlink>
        <a:srgbClr val="007982"/>
      </a:hlink>
      <a:folHlink>
        <a:srgbClr val="110E3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3d39c38-1e1d-481a-be5f-a5481dbde86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B1D8FB8EBF4D42B09677E9ABDB187F" ma:contentTypeVersion="6" ma:contentTypeDescription="Create a new document." ma:contentTypeScope="" ma:versionID="4427721eb5a8103f90ffca640c730db5">
  <xsd:schema xmlns:xsd="http://www.w3.org/2001/XMLSchema" xmlns:xs="http://www.w3.org/2001/XMLSchema" xmlns:p="http://schemas.microsoft.com/office/2006/metadata/properties" xmlns:ns3="93d39c38-1e1d-481a-be5f-a5481dbde865" xmlns:ns4="26deb404-09a2-41cb-b8ff-af1c64ee3ce8" targetNamespace="http://schemas.microsoft.com/office/2006/metadata/properties" ma:root="true" ma:fieldsID="a5ea19e701566d2d7cfc33b974b97b99" ns3:_="" ns4:_="">
    <xsd:import namespace="93d39c38-1e1d-481a-be5f-a5481dbde865"/>
    <xsd:import namespace="26deb404-09a2-41cb-b8ff-af1c64ee3ce8"/>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d39c38-1e1d-481a-be5f-a5481dbde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deb404-09a2-41cb-b8ff-af1c64ee3ce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8DC10D-866F-4310-8C52-77FA81BC64AB}">
  <ds:schemaRefs>
    <ds:schemaRef ds:uri="http://purl.org/dc/term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26deb404-09a2-41cb-b8ff-af1c64ee3ce8"/>
    <ds:schemaRef ds:uri="http://schemas.microsoft.com/office/infopath/2007/PartnerControls"/>
    <ds:schemaRef ds:uri="93d39c38-1e1d-481a-be5f-a5481dbde865"/>
  </ds:schemaRefs>
</ds:datastoreItem>
</file>

<file path=customXml/itemProps2.xml><?xml version="1.0" encoding="utf-8"?>
<ds:datastoreItem xmlns:ds="http://schemas.openxmlformats.org/officeDocument/2006/customXml" ds:itemID="{30F24778-B728-461D-8B9A-5A3AC1BBC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d39c38-1e1d-481a-be5f-a5481dbde865"/>
    <ds:schemaRef ds:uri="26deb404-09a2-41cb-b8ff-af1c64ee3c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F39027-E676-44B4-9234-2B98BAF8C2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4622</TotalTime>
  <Words>17480</Words>
  <Application>Microsoft Office PowerPoint</Application>
  <PresentationFormat>On-screen Show (4:3)</PresentationFormat>
  <Paragraphs>1164</Paragraphs>
  <Slides>59</Slides>
  <Notes>59</Notes>
  <HiddenSlides>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Trebuchet MS</vt:lpstr>
      <vt:lpstr>Open Sans SemiBold</vt:lpstr>
      <vt:lpstr>Open Sans</vt:lpstr>
      <vt:lpstr>Lustria</vt:lpstr>
      <vt:lpstr>Times New Roman</vt:lpstr>
      <vt:lpstr>Calibri</vt:lpstr>
      <vt:lpstr>Arimo</vt:lpstr>
      <vt:lpstr>Arial</vt:lpstr>
      <vt:lpstr>Schoolbell</vt:lpstr>
      <vt:lpstr>Noto Sans Symbols</vt:lpstr>
      <vt:lpstr>3_Office Theme</vt:lpstr>
      <vt:lpstr>MSBA Powerpoint Template 2018-2</vt:lpstr>
      <vt:lpstr>PowerPoint Presentation</vt:lpstr>
      <vt:lpstr>BEHAVIORAL RISK ASSESSMENT AND MANAGEMENT TRAINING</vt:lpstr>
      <vt:lpstr>The foundation of this presentation and the associated forms were developed by the Colorado School Safety Resource Center.</vt:lpstr>
      <vt:lpstr>PowerPoint Presentation</vt:lpstr>
      <vt:lpstr>PowerPoint Presentation</vt:lpstr>
      <vt:lpstr>PowerPoint Presentation</vt:lpstr>
      <vt:lpstr>PowerPoint Presentation</vt:lpstr>
      <vt:lpstr>Threat Assessment Flowchart (Colorado example)</vt:lpstr>
      <vt:lpstr>PowerPoint Presentation</vt:lpstr>
      <vt:lpstr>PowerPoint Presentation</vt:lpstr>
      <vt:lpstr>PowerPoint Presentation</vt:lpstr>
      <vt:lpstr>Risk Assessment Connections</vt:lpstr>
      <vt:lpstr>PowerPoint Presentation</vt:lpstr>
      <vt:lpstr>PowerPoint Presentation</vt:lpstr>
      <vt:lpstr>The Final Report and Findings of the Safe School Initiative</vt:lpstr>
      <vt:lpstr>Safe School Initiative Key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Relationships</vt:lpstr>
      <vt:lpstr>Relationships</vt:lpstr>
      <vt:lpstr>Relationships</vt:lpstr>
      <vt:lpstr>Implementation Checklist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Moore</dc:creator>
  <cp:lastModifiedBy>Glen Moore</cp:lastModifiedBy>
  <cp:revision>4</cp:revision>
  <dcterms:modified xsi:type="dcterms:W3CDTF">2023-02-25T21:06:14Z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0x010100A7B1D8FB8EBF4D42B09677E9ABDB187F</vt:lpwstr>
  </property>
</Properties>
</file>